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Merriweather" panose="020B0604020202020204" charset="0"/>
      <p:regular r:id="rId47"/>
      <p:bold r:id="rId48"/>
      <p:italic r:id="rId49"/>
      <p:boldItalic r:id="rId50"/>
    </p:embeddedFont>
    <p:embeddedFont>
      <p:font typeface="Roboto"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06" autoAdjust="0"/>
  </p:normalViewPr>
  <p:slideViewPr>
    <p:cSldViewPr snapToGrid="0">
      <p:cViewPr varScale="1">
        <p:scale>
          <a:sx n="85" d="100"/>
          <a:sy n="85"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5638699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210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17834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41325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1067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9226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2919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 dirty="0">
              <a:latin typeface="Roboto"/>
              <a:ea typeface="Roboto"/>
              <a:cs typeface="Roboto"/>
              <a:sym typeface="Roboto"/>
            </a:endParaRPr>
          </a:p>
        </p:txBody>
      </p:sp>
    </p:spTree>
    <p:extLst>
      <p:ext uri="{BB962C8B-B14F-4D97-AF65-F5344CB8AC3E}">
        <p14:creationId xmlns:p14="http://schemas.microsoft.com/office/powerpoint/2010/main" val="287643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95790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 dirty="0">
              <a:latin typeface="Roboto"/>
              <a:ea typeface="Roboto"/>
              <a:cs typeface="Roboto"/>
              <a:sym typeface="Roboto"/>
            </a:endParaRPr>
          </a:p>
        </p:txBody>
      </p:sp>
    </p:spTree>
    <p:extLst>
      <p:ext uri="{BB962C8B-B14F-4D97-AF65-F5344CB8AC3E}">
        <p14:creationId xmlns:p14="http://schemas.microsoft.com/office/powerpoint/2010/main" val="1096569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45818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9978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547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1234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3492322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677208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224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4241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00752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09130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07348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79289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256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466937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624431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192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33779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13754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2795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644730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27576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85894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10126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200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0015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26821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40925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42020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52141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5190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 dirty="0"/>
          </a:p>
        </p:txBody>
      </p:sp>
    </p:spTree>
    <p:extLst>
      <p:ext uri="{BB962C8B-B14F-4D97-AF65-F5344CB8AC3E}">
        <p14:creationId xmlns:p14="http://schemas.microsoft.com/office/powerpoint/2010/main" val="37875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87767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771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 dirty="0"/>
          </a:p>
        </p:txBody>
      </p:sp>
    </p:spTree>
    <p:extLst>
      <p:ext uri="{BB962C8B-B14F-4D97-AF65-F5344CB8AC3E}">
        <p14:creationId xmlns:p14="http://schemas.microsoft.com/office/powerpoint/2010/main" val="229894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289685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wrap="square" lIns="91425" tIns="91425" rIns="91425" bIns="91425" anchor="t"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wrap="square" lIns="91425" tIns="91425" rIns="91425" bIns="91425" anchor="t" anchorCtr="0"/>
          <a:lstStyle>
            <a:lvl1pPr lvl="0">
              <a:lnSpc>
                <a:spcPct val="100000"/>
              </a:lnSpc>
              <a:spcBef>
                <a:spcPts val="0"/>
              </a:spcBef>
              <a:spcAft>
                <a:spcPts val="0"/>
              </a:spcAft>
              <a:buClr>
                <a:schemeClr val="lt2"/>
              </a:buClr>
              <a:buSzPct val="100000"/>
              <a:buNone/>
              <a:defRPr sz="1600">
                <a:solidFill>
                  <a:schemeClr val="lt2"/>
                </a:solidFill>
              </a:defRPr>
            </a:lvl1pPr>
            <a:lvl2pPr lvl="1">
              <a:lnSpc>
                <a:spcPct val="100000"/>
              </a:lnSpc>
              <a:spcBef>
                <a:spcPts val="0"/>
              </a:spcBef>
              <a:spcAft>
                <a:spcPts val="0"/>
              </a:spcAft>
              <a:buClr>
                <a:schemeClr val="lt2"/>
              </a:buClr>
              <a:buSzPct val="100000"/>
              <a:buNone/>
              <a:defRPr sz="1600">
                <a:solidFill>
                  <a:schemeClr val="lt2"/>
                </a:solidFill>
              </a:defRPr>
            </a:lvl2pPr>
            <a:lvl3pPr lvl="2">
              <a:lnSpc>
                <a:spcPct val="100000"/>
              </a:lnSpc>
              <a:spcBef>
                <a:spcPts val="0"/>
              </a:spcBef>
              <a:spcAft>
                <a:spcPts val="0"/>
              </a:spcAft>
              <a:buClr>
                <a:schemeClr val="lt2"/>
              </a:buClr>
              <a:buSzPct val="100000"/>
              <a:buNone/>
              <a:defRPr sz="1600">
                <a:solidFill>
                  <a:schemeClr val="lt2"/>
                </a:solidFill>
              </a:defRPr>
            </a:lvl3pPr>
            <a:lvl4pPr lvl="3">
              <a:lnSpc>
                <a:spcPct val="100000"/>
              </a:lnSpc>
              <a:spcBef>
                <a:spcPts val="0"/>
              </a:spcBef>
              <a:spcAft>
                <a:spcPts val="0"/>
              </a:spcAft>
              <a:buClr>
                <a:schemeClr val="lt2"/>
              </a:buClr>
              <a:buSzPct val="100000"/>
              <a:buNone/>
              <a:defRPr sz="1600">
                <a:solidFill>
                  <a:schemeClr val="lt2"/>
                </a:solidFill>
              </a:defRPr>
            </a:lvl4pPr>
            <a:lvl5pPr lvl="4">
              <a:lnSpc>
                <a:spcPct val="100000"/>
              </a:lnSpc>
              <a:spcBef>
                <a:spcPts val="0"/>
              </a:spcBef>
              <a:spcAft>
                <a:spcPts val="0"/>
              </a:spcAft>
              <a:buClr>
                <a:schemeClr val="lt2"/>
              </a:buClr>
              <a:buSzPct val="100000"/>
              <a:buNone/>
              <a:defRPr sz="1600">
                <a:solidFill>
                  <a:schemeClr val="lt2"/>
                </a:solidFill>
              </a:defRPr>
            </a:lvl5pPr>
            <a:lvl6pPr lvl="5">
              <a:lnSpc>
                <a:spcPct val="100000"/>
              </a:lnSpc>
              <a:spcBef>
                <a:spcPts val="0"/>
              </a:spcBef>
              <a:spcAft>
                <a:spcPts val="0"/>
              </a:spcAft>
              <a:buClr>
                <a:schemeClr val="lt2"/>
              </a:buClr>
              <a:buSzPct val="100000"/>
              <a:buNone/>
              <a:defRPr sz="1600">
                <a:solidFill>
                  <a:schemeClr val="lt2"/>
                </a:solidFill>
              </a:defRPr>
            </a:lvl6pPr>
            <a:lvl7pPr lvl="6">
              <a:lnSpc>
                <a:spcPct val="100000"/>
              </a:lnSpc>
              <a:spcBef>
                <a:spcPts val="0"/>
              </a:spcBef>
              <a:spcAft>
                <a:spcPts val="0"/>
              </a:spcAft>
              <a:buClr>
                <a:schemeClr val="lt2"/>
              </a:buClr>
              <a:buSzPct val="100000"/>
              <a:buNone/>
              <a:defRPr sz="1600">
                <a:solidFill>
                  <a:schemeClr val="lt2"/>
                </a:solidFill>
              </a:defRPr>
            </a:lvl7pPr>
            <a:lvl8pPr lvl="7">
              <a:lnSpc>
                <a:spcPct val="100000"/>
              </a:lnSpc>
              <a:spcBef>
                <a:spcPts val="0"/>
              </a:spcBef>
              <a:spcAft>
                <a:spcPts val="0"/>
              </a:spcAft>
              <a:buClr>
                <a:schemeClr val="lt2"/>
              </a:buClr>
              <a:buSzPct val="100000"/>
              <a:buNone/>
              <a:defRPr sz="1600">
                <a:solidFill>
                  <a:schemeClr val="lt2"/>
                </a:solidFill>
              </a:defRPr>
            </a:lvl8pPr>
            <a:lvl9pPr lvl="8">
              <a:lnSpc>
                <a:spcPct val="100000"/>
              </a:lnSpc>
              <a:spcBef>
                <a:spcPts val="0"/>
              </a:spcBef>
              <a:spcAft>
                <a:spcPts val="0"/>
              </a:spcAft>
              <a:buClr>
                <a:schemeClr val="lt2"/>
              </a:buClr>
              <a:buSzPct val="100000"/>
              <a:buNone/>
              <a:defRPr sz="1600">
                <a:solidFill>
                  <a:schemeClr val="lt2"/>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50" y="831175"/>
            <a:ext cx="5334900" cy="1244700"/>
          </a:xfrm>
          <a:prstGeom prst="rect">
            <a:avLst/>
          </a:prstGeom>
        </p:spPr>
        <p:txBody>
          <a:bodyPr wrap="square" lIns="91425" tIns="91425" rIns="91425" bIns="91425" anchor="b" anchorCtr="0"/>
          <a:lstStyle>
            <a:lvl1pPr lvl="0">
              <a:spcBef>
                <a:spcPts val="0"/>
              </a:spcBef>
              <a:buClr>
                <a:schemeClr val="lt1"/>
              </a:buClr>
              <a:buSzPct val="100000"/>
              <a:defRPr sz="10000">
                <a:solidFill>
                  <a:schemeClr val="lt1"/>
                </a:solidFill>
              </a:defRPr>
            </a:lvl1pPr>
            <a:lvl2pPr lvl="1">
              <a:spcBef>
                <a:spcPts val="0"/>
              </a:spcBef>
              <a:buClr>
                <a:schemeClr val="lt1"/>
              </a:buClr>
              <a:buSzPct val="100000"/>
              <a:defRPr sz="10000">
                <a:solidFill>
                  <a:schemeClr val="lt1"/>
                </a:solidFill>
              </a:defRPr>
            </a:lvl2pPr>
            <a:lvl3pPr lvl="2">
              <a:spcBef>
                <a:spcPts val="0"/>
              </a:spcBef>
              <a:buClr>
                <a:schemeClr val="lt1"/>
              </a:buClr>
              <a:buSzPct val="100000"/>
              <a:defRPr sz="10000">
                <a:solidFill>
                  <a:schemeClr val="lt1"/>
                </a:solidFill>
              </a:defRPr>
            </a:lvl3pPr>
            <a:lvl4pPr lvl="3">
              <a:spcBef>
                <a:spcPts val="0"/>
              </a:spcBef>
              <a:buClr>
                <a:schemeClr val="lt1"/>
              </a:buClr>
              <a:buSzPct val="100000"/>
              <a:defRPr sz="10000">
                <a:solidFill>
                  <a:schemeClr val="lt1"/>
                </a:solidFill>
              </a:defRPr>
            </a:lvl4pPr>
            <a:lvl5pPr lvl="4">
              <a:spcBef>
                <a:spcPts val="0"/>
              </a:spcBef>
              <a:buClr>
                <a:schemeClr val="lt1"/>
              </a:buClr>
              <a:buSzPct val="100000"/>
              <a:defRPr sz="10000">
                <a:solidFill>
                  <a:schemeClr val="lt1"/>
                </a:solidFill>
              </a:defRPr>
            </a:lvl5pPr>
            <a:lvl6pPr lvl="5">
              <a:spcBef>
                <a:spcPts val="0"/>
              </a:spcBef>
              <a:buClr>
                <a:schemeClr val="lt1"/>
              </a:buClr>
              <a:buSzPct val="100000"/>
              <a:defRPr sz="10000">
                <a:solidFill>
                  <a:schemeClr val="lt1"/>
                </a:solidFill>
              </a:defRPr>
            </a:lvl6pPr>
            <a:lvl7pPr lvl="6">
              <a:spcBef>
                <a:spcPts val="0"/>
              </a:spcBef>
              <a:buClr>
                <a:schemeClr val="lt1"/>
              </a:buClr>
              <a:buSzPct val="100000"/>
              <a:defRPr sz="10000">
                <a:solidFill>
                  <a:schemeClr val="lt1"/>
                </a:solidFill>
              </a:defRPr>
            </a:lvl7pPr>
            <a:lvl8pPr lvl="7">
              <a:spcBef>
                <a:spcPts val="0"/>
              </a:spcBef>
              <a:buClr>
                <a:schemeClr val="lt1"/>
              </a:buClr>
              <a:buSzPct val="100000"/>
              <a:defRPr sz="10000">
                <a:solidFill>
                  <a:schemeClr val="lt1"/>
                </a:solidFill>
              </a:defRPr>
            </a:lvl8pPr>
            <a:lvl9pPr lvl="8">
              <a:spcBef>
                <a:spcPts val="0"/>
              </a:spcBef>
              <a:buClr>
                <a:schemeClr val="lt1"/>
              </a:buClr>
              <a:buSzPct val="100000"/>
              <a:defRPr sz="10000">
                <a:solidFill>
                  <a:schemeClr val="lt1"/>
                </a:solidFill>
              </a:defRPr>
            </a:lvl9pPr>
          </a:lstStyle>
          <a:p>
            <a:endParaRPr/>
          </a:p>
        </p:txBody>
      </p:sp>
      <p:sp>
        <p:nvSpPr>
          <p:cNvPr id="56" name="Shape 56"/>
          <p:cNvSpPr txBox="1">
            <a:spLocks noGrp="1"/>
          </p:cNvSpPr>
          <p:nvPr>
            <p:ph type="body" idx="1"/>
          </p:nvPr>
        </p:nvSpPr>
        <p:spPr>
          <a:xfrm>
            <a:off x="311700" y="2121425"/>
            <a:ext cx="5334900" cy="942600"/>
          </a:xfrm>
          <a:prstGeom prst="rect">
            <a:avLst/>
          </a:prstGeom>
        </p:spPr>
        <p:txBody>
          <a:bodyPr wrap="square" lIns="91425" tIns="91425" rIns="91425" bIns="91425" anchor="t" anchorCtr="0"/>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wrap="square" lIns="91425" tIns="91425" rIns="91425" bIns="91425" anchor="t"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38" name="Shape 38"/>
          <p:cNvSpPr txBox="1">
            <a:spLocks noGrp="1"/>
          </p:cNvSpPr>
          <p:nvPr>
            <p:ph type="title"/>
          </p:nvPr>
        </p:nvSpPr>
        <p:spPr>
          <a:xfrm>
            <a:off x="311725" y="500925"/>
            <a:ext cx="3127500" cy="18291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wrap="square" lIns="91425" tIns="91425" rIns="91425" bIns="91425" anchor="t" anchorCtr="0"/>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wrap="square" lIns="91425" tIns="91425" rIns="91425" bIns="91425" anchor="ctr"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46" name="Shape 46"/>
          <p:cNvSpPr txBox="1">
            <a:spLocks noGrp="1"/>
          </p:cNvSpPr>
          <p:nvPr>
            <p:ph type="title"/>
          </p:nvPr>
        </p:nvSpPr>
        <p:spPr>
          <a:xfrm>
            <a:off x="311300" y="500925"/>
            <a:ext cx="3704400" cy="20496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wrap="square" lIns="91425" tIns="91425" rIns="91425" bIns="91425" anchor="t" anchorCtr="0"/>
          <a:lstStyle>
            <a:lvl1pPr lvl="0">
              <a:lnSpc>
                <a:spcPct val="100000"/>
              </a:lnSpc>
              <a:spcBef>
                <a:spcPts val="0"/>
              </a:spcBef>
              <a:spcAft>
                <a:spcPts val="0"/>
              </a:spcAft>
              <a:buClr>
                <a:schemeClr val="accent2"/>
              </a:buClr>
              <a:buSzPct val="100000"/>
              <a:buNone/>
              <a:defRPr sz="1600">
                <a:solidFill>
                  <a:schemeClr val="accent2"/>
                </a:solidFill>
              </a:defRPr>
            </a:lvl1pPr>
            <a:lvl2pPr lvl="1">
              <a:lnSpc>
                <a:spcPct val="100000"/>
              </a:lnSpc>
              <a:spcBef>
                <a:spcPts val="0"/>
              </a:spcBef>
              <a:spcAft>
                <a:spcPts val="0"/>
              </a:spcAft>
              <a:buClr>
                <a:schemeClr val="accent2"/>
              </a:buClr>
              <a:buSzPct val="100000"/>
              <a:buNone/>
              <a:defRPr sz="1600">
                <a:solidFill>
                  <a:schemeClr val="accent2"/>
                </a:solidFill>
              </a:defRPr>
            </a:lvl2pPr>
            <a:lvl3pPr lvl="2">
              <a:lnSpc>
                <a:spcPct val="100000"/>
              </a:lnSpc>
              <a:spcBef>
                <a:spcPts val="0"/>
              </a:spcBef>
              <a:spcAft>
                <a:spcPts val="0"/>
              </a:spcAft>
              <a:buClr>
                <a:schemeClr val="accent2"/>
              </a:buClr>
              <a:buSzPct val="100000"/>
              <a:buNone/>
              <a:defRPr sz="1600">
                <a:solidFill>
                  <a:schemeClr val="accent2"/>
                </a:solidFill>
              </a:defRPr>
            </a:lvl3pPr>
            <a:lvl4pPr lvl="3">
              <a:lnSpc>
                <a:spcPct val="100000"/>
              </a:lnSpc>
              <a:spcBef>
                <a:spcPts val="0"/>
              </a:spcBef>
              <a:spcAft>
                <a:spcPts val="0"/>
              </a:spcAft>
              <a:buClr>
                <a:schemeClr val="accent2"/>
              </a:buClr>
              <a:buSzPct val="100000"/>
              <a:buNone/>
              <a:defRPr sz="1600">
                <a:solidFill>
                  <a:schemeClr val="accent2"/>
                </a:solidFill>
              </a:defRPr>
            </a:lvl4pPr>
            <a:lvl5pPr lvl="4">
              <a:lnSpc>
                <a:spcPct val="100000"/>
              </a:lnSpc>
              <a:spcBef>
                <a:spcPts val="0"/>
              </a:spcBef>
              <a:spcAft>
                <a:spcPts val="0"/>
              </a:spcAft>
              <a:buClr>
                <a:schemeClr val="accent2"/>
              </a:buClr>
              <a:buSzPct val="100000"/>
              <a:buNone/>
              <a:defRPr sz="1600">
                <a:solidFill>
                  <a:schemeClr val="accent2"/>
                </a:solidFill>
              </a:defRPr>
            </a:lvl5pPr>
            <a:lvl6pPr lvl="5">
              <a:lnSpc>
                <a:spcPct val="100000"/>
              </a:lnSpc>
              <a:spcBef>
                <a:spcPts val="0"/>
              </a:spcBef>
              <a:spcAft>
                <a:spcPts val="0"/>
              </a:spcAft>
              <a:buClr>
                <a:schemeClr val="accent2"/>
              </a:buClr>
              <a:buSzPct val="100000"/>
              <a:buNone/>
              <a:defRPr sz="1600">
                <a:solidFill>
                  <a:schemeClr val="accent2"/>
                </a:solidFill>
              </a:defRPr>
            </a:lvl6pPr>
            <a:lvl7pPr lvl="6">
              <a:lnSpc>
                <a:spcPct val="100000"/>
              </a:lnSpc>
              <a:spcBef>
                <a:spcPts val="0"/>
              </a:spcBef>
              <a:spcAft>
                <a:spcPts val="0"/>
              </a:spcAft>
              <a:buClr>
                <a:schemeClr val="accent2"/>
              </a:buClr>
              <a:buSzPct val="100000"/>
              <a:buNone/>
              <a:defRPr sz="1600">
                <a:solidFill>
                  <a:schemeClr val="accent2"/>
                </a:solidFill>
              </a:defRPr>
            </a:lvl7pPr>
            <a:lvl8pPr lvl="7">
              <a:lnSpc>
                <a:spcPct val="100000"/>
              </a:lnSpc>
              <a:spcBef>
                <a:spcPts val="0"/>
              </a:spcBef>
              <a:spcAft>
                <a:spcPts val="0"/>
              </a:spcAft>
              <a:buClr>
                <a:schemeClr val="accent2"/>
              </a:buClr>
              <a:buSzPct val="100000"/>
              <a:buNone/>
              <a:defRPr sz="1600">
                <a:solidFill>
                  <a:schemeClr val="accent2"/>
                </a:solidFill>
              </a:defRPr>
            </a:lvl8pPr>
            <a:lvl9pPr lvl="8">
              <a:lnSpc>
                <a:spcPct val="100000"/>
              </a:lnSpc>
              <a:spcBef>
                <a:spcPts val="0"/>
              </a:spcBef>
              <a:spcAft>
                <a:spcPts val="0"/>
              </a:spcAft>
              <a:buClr>
                <a:schemeClr val="accent2"/>
              </a:buClr>
              <a:buSzPct val="100000"/>
              <a:buNone/>
              <a:defRPr sz="1600">
                <a:solidFill>
                  <a:schemeClr val="accent2"/>
                </a:solidFill>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52" name="Shape 52"/>
          <p:cNvSpPr txBox="1">
            <a:spLocks noGrp="1"/>
          </p:cNvSpPr>
          <p:nvPr>
            <p:ph type="body" idx="1"/>
          </p:nvPr>
        </p:nvSpPr>
        <p:spPr>
          <a:xfrm>
            <a:off x="311700" y="4521400"/>
            <a:ext cx="7979400" cy="4605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1pPr>
            <a:lvl2pPr lvl="1">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2pPr>
            <a:lvl3pPr lvl="2">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3pPr>
            <a:lvl4pPr lvl="3">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4pPr>
            <a:lvl5pPr lvl="4">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5pPr>
            <a:lvl6pPr lvl="5">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6pPr>
            <a:lvl7pPr lvl="6">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7pPr>
            <a:lvl8pPr lvl="7">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8pPr>
            <a:lvl9pPr lvl="8">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Roboto"/>
              <a:buChar char="●"/>
              <a:defRPr sz="13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Roboto"/>
                <a:ea typeface="Roboto"/>
                <a:cs typeface="Roboto"/>
                <a:sym typeface="Roboto"/>
              </a:rPr>
              <a:t>‹#›</a:t>
            </a:fld>
            <a:endParaRPr lang="en" sz="1000">
              <a:solidFill>
                <a:schemeClr val="dk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oHv6vTKD6lg"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vimeo.com/100868463"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worlddatabaseofhappiness.eur.nl/"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11700" y="303925"/>
            <a:ext cx="8520600" cy="1282500"/>
          </a:xfrm>
          <a:prstGeom prst="rect">
            <a:avLst/>
          </a:prstGeom>
        </p:spPr>
        <p:txBody>
          <a:bodyPr wrap="square" lIns="91425" tIns="91425" rIns="91425" bIns="91425" anchor="t" anchorCtr="0">
            <a:noAutofit/>
          </a:bodyPr>
          <a:lstStyle/>
          <a:p>
            <a:pPr lvl="0">
              <a:spcBef>
                <a:spcPts val="0"/>
              </a:spcBef>
              <a:buNone/>
            </a:pPr>
            <a:r>
              <a:rPr lang="en"/>
              <a:t>Update Your Toolbox with Growth Mindset and Positive Psychology</a:t>
            </a:r>
          </a:p>
        </p:txBody>
      </p:sp>
      <p:sp>
        <p:nvSpPr>
          <p:cNvPr id="65" name="Shape 65"/>
          <p:cNvSpPr txBox="1">
            <a:spLocks noGrp="1"/>
          </p:cNvSpPr>
          <p:nvPr>
            <p:ph type="subTitle" idx="1"/>
          </p:nvPr>
        </p:nvSpPr>
        <p:spPr>
          <a:xfrm>
            <a:off x="311700" y="1878560"/>
            <a:ext cx="4242600" cy="738300"/>
          </a:xfrm>
          <a:prstGeom prst="rect">
            <a:avLst/>
          </a:prstGeom>
        </p:spPr>
        <p:txBody>
          <a:bodyPr wrap="square" lIns="91425" tIns="91425" rIns="91425" bIns="91425" anchor="t" anchorCtr="0">
            <a:noAutofit/>
          </a:bodyPr>
          <a:lstStyle/>
          <a:p>
            <a:pPr lvl="0">
              <a:spcBef>
                <a:spcPts val="0"/>
              </a:spcBef>
              <a:buNone/>
            </a:pPr>
            <a:r>
              <a:rPr lang="en" sz="1800"/>
              <a:t>Christina Flanders, PsyD, NCSP</a:t>
            </a:r>
          </a:p>
          <a:p>
            <a:pPr lvl="0">
              <a:spcBef>
                <a:spcPts val="0"/>
              </a:spcBef>
              <a:buNone/>
            </a:pPr>
            <a:r>
              <a:rPr lang="en" sz="1800"/>
              <a:t>Tari Selig, MEd, CAGS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03525" y="172525"/>
            <a:ext cx="3914700" cy="4590000"/>
          </a:xfrm>
          <a:prstGeom prst="rect">
            <a:avLst/>
          </a:prstGeom>
        </p:spPr>
        <p:txBody>
          <a:bodyPr wrap="square" lIns="91425" tIns="91425" rIns="91425" bIns="91425" anchor="t" anchorCtr="0">
            <a:noAutofit/>
          </a:bodyPr>
          <a:lstStyle/>
          <a:p>
            <a:pPr lvl="0" algn="ctr" rtl="0">
              <a:spcBef>
                <a:spcPts val="0"/>
              </a:spcBef>
              <a:buNone/>
            </a:pPr>
            <a:endParaRPr sz="3000"/>
          </a:p>
          <a:p>
            <a:pPr lvl="0" algn="ctr" rtl="0">
              <a:spcBef>
                <a:spcPts val="0"/>
              </a:spcBef>
              <a:buNone/>
            </a:pPr>
            <a:r>
              <a:rPr lang="en" sz="5000"/>
              <a:t>Activities </a:t>
            </a:r>
          </a:p>
          <a:p>
            <a:pPr lvl="0" algn="ctr">
              <a:spcBef>
                <a:spcPts val="0"/>
              </a:spcBef>
              <a:buNone/>
            </a:pPr>
            <a:r>
              <a:rPr lang="en" sz="5000"/>
              <a:t>to Promote Gratitude</a:t>
            </a:r>
          </a:p>
        </p:txBody>
      </p:sp>
      <p:sp>
        <p:nvSpPr>
          <p:cNvPr id="139" name="Shape 139"/>
          <p:cNvSpPr txBox="1">
            <a:spLocks noGrp="1"/>
          </p:cNvSpPr>
          <p:nvPr>
            <p:ph type="body" idx="1"/>
          </p:nvPr>
        </p:nvSpPr>
        <p:spPr>
          <a:xfrm>
            <a:off x="4644675" y="381000"/>
            <a:ext cx="4166400" cy="4381500"/>
          </a:xfrm>
          <a:prstGeom prst="rect">
            <a:avLst/>
          </a:prstGeom>
        </p:spPr>
        <p:txBody>
          <a:bodyPr wrap="square" lIns="91425" tIns="91425" rIns="91425" bIns="91425" anchor="t" anchorCtr="0">
            <a:noAutofit/>
          </a:bodyPr>
          <a:lstStyle/>
          <a:p>
            <a:pPr lvl="0" rtl="0">
              <a:spcBef>
                <a:spcPts val="0"/>
              </a:spcBef>
              <a:buNone/>
            </a:pPr>
            <a:r>
              <a:rPr lang="en" sz="3000" b="1">
                <a:solidFill>
                  <a:srgbClr val="00695C"/>
                </a:solidFill>
              </a:rPr>
              <a:t>Gratitude Journaling</a:t>
            </a:r>
          </a:p>
          <a:p>
            <a:pPr lvl="0" rtl="0">
              <a:spcBef>
                <a:spcPts val="0"/>
              </a:spcBef>
              <a:buNone/>
            </a:pPr>
            <a:r>
              <a:rPr lang="en" sz="3000" b="1">
                <a:solidFill>
                  <a:srgbClr val="00695C"/>
                </a:solidFill>
              </a:rPr>
              <a:t>Gratitude Visit</a:t>
            </a:r>
          </a:p>
          <a:p>
            <a:pPr lvl="0" rtl="0">
              <a:spcBef>
                <a:spcPts val="0"/>
              </a:spcBef>
              <a:buNone/>
            </a:pPr>
            <a:r>
              <a:rPr lang="en" sz="3000" b="1">
                <a:solidFill>
                  <a:srgbClr val="00695C"/>
                </a:solidFill>
              </a:rPr>
              <a:t>3 Good Things</a:t>
            </a:r>
          </a:p>
          <a:p>
            <a:pPr lvl="0" rtl="0">
              <a:spcBef>
                <a:spcPts val="0"/>
              </a:spcBef>
              <a:buNone/>
            </a:pPr>
            <a:r>
              <a:rPr lang="en" sz="3000" b="1">
                <a:solidFill>
                  <a:srgbClr val="00695C"/>
                </a:solidFill>
              </a:rPr>
              <a:t>Personal Gratitude List</a:t>
            </a:r>
          </a:p>
          <a:p>
            <a:pPr lvl="0" rtl="0">
              <a:spcBef>
                <a:spcPts val="0"/>
              </a:spcBef>
              <a:buNone/>
            </a:pPr>
            <a:r>
              <a:rPr lang="en" sz="3000" b="1">
                <a:solidFill>
                  <a:srgbClr val="00695C"/>
                </a:solidFill>
              </a:rPr>
              <a:t>Letting Go of a Grudge</a:t>
            </a:r>
          </a:p>
          <a:p>
            <a:pPr lvl="0">
              <a:spcBef>
                <a:spcPts val="0"/>
              </a:spcBef>
              <a:buNone/>
            </a:pPr>
            <a:r>
              <a:rPr lang="en" sz="3000" b="1">
                <a:solidFill>
                  <a:srgbClr val="00695C"/>
                </a:solidFill>
              </a:rPr>
              <a:t>For This I Am Grateful</a:t>
            </a:r>
          </a:p>
          <a:p>
            <a:pPr lvl="0">
              <a:spcBef>
                <a:spcPts val="0"/>
              </a:spcBef>
              <a:buNone/>
            </a:pPr>
            <a:endParaRPr sz="2200">
              <a:solidFill>
                <a:srgbClr val="00695C"/>
              </a:solidFill>
            </a:endParaRPr>
          </a:p>
          <a:p>
            <a:pPr lvl="0">
              <a:spcBef>
                <a:spcPts val="0"/>
              </a:spcBef>
              <a:buNone/>
            </a:pPr>
            <a:endParaRPr sz="2200">
              <a:solidFill>
                <a:srgbClr val="00695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Gratitude Journaling</a:t>
            </a:r>
          </a:p>
        </p:txBody>
      </p:sp>
      <p:sp>
        <p:nvSpPr>
          <p:cNvPr id="145" name="Shape 145"/>
          <p:cNvSpPr txBox="1"/>
          <p:nvPr/>
        </p:nvSpPr>
        <p:spPr>
          <a:xfrm>
            <a:off x="241550" y="1466500"/>
            <a:ext cx="8606100" cy="3398700"/>
          </a:xfrm>
          <a:prstGeom prst="rect">
            <a:avLst/>
          </a:prstGeom>
          <a:noFill/>
          <a:ln>
            <a:noFill/>
          </a:ln>
        </p:spPr>
        <p:txBody>
          <a:bodyPr wrap="square" lIns="91425" tIns="91425" rIns="91425" bIns="91425" anchor="t" anchorCtr="0">
            <a:noAutofit/>
          </a:bodyPr>
          <a:lstStyle/>
          <a:p>
            <a:pPr marL="457200" lvl="0" indent="-381000" rtl="0">
              <a:spcBef>
                <a:spcPts val="0"/>
              </a:spcBef>
              <a:buSzPct val="100000"/>
              <a:buFont typeface="Roboto"/>
              <a:buChar char="-"/>
            </a:pPr>
            <a:r>
              <a:rPr lang="en" sz="2400">
                <a:latin typeface="Roboto"/>
                <a:ea typeface="Roboto"/>
                <a:cs typeface="Roboto"/>
                <a:sym typeface="Roboto"/>
              </a:rPr>
              <a:t>A notebook or Google doc works fine</a:t>
            </a:r>
          </a:p>
          <a:p>
            <a:pPr marL="457200" lvl="0" indent="-381000" rtl="0">
              <a:spcBef>
                <a:spcPts val="0"/>
              </a:spcBef>
              <a:buSzPct val="100000"/>
              <a:buFont typeface="Roboto"/>
              <a:buChar char="-"/>
            </a:pPr>
            <a:r>
              <a:rPr lang="en" sz="2400">
                <a:latin typeface="Roboto"/>
                <a:ea typeface="Roboto"/>
                <a:cs typeface="Roboto"/>
                <a:sym typeface="Roboto"/>
              </a:rPr>
              <a:t>15 minutes of undisturbed time to write</a:t>
            </a:r>
          </a:p>
          <a:p>
            <a:pPr marL="457200" lvl="0" indent="-381000" rtl="0">
              <a:spcBef>
                <a:spcPts val="0"/>
              </a:spcBef>
              <a:buSzPct val="100000"/>
              <a:buFont typeface="Roboto"/>
              <a:buChar char="-"/>
            </a:pPr>
            <a:r>
              <a:rPr lang="en" sz="2400">
                <a:latin typeface="Roboto"/>
                <a:ea typeface="Roboto"/>
                <a:cs typeface="Roboto"/>
                <a:sym typeface="Roboto"/>
              </a:rPr>
              <a:t>Write between 3 and 5 things over the past week you’re grateful for (minor to major acts of kindness)</a:t>
            </a:r>
          </a:p>
          <a:p>
            <a:pPr marL="457200" lvl="0" indent="-381000" rtl="0">
              <a:spcBef>
                <a:spcPts val="0"/>
              </a:spcBef>
              <a:buSzPct val="100000"/>
              <a:buFont typeface="Roboto"/>
              <a:buChar char="-"/>
            </a:pPr>
            <a:r>
              <a:rPr lang="en" sz="2400">
                <a:latin typeface="Roboto"/>
                <a:ea typeface="Roboto"/>
                <a:cs typeface="Roboto"/>
                <a:sym typeface="Roboto"/>
              </a:rPr>
              <a:t>Try to focus on </a:t>
            </a:r>
            <a:r>
              <a:rPr lang="en" sz="2400" i="1">
                <a:latin typeface="Roboto"/>
                <a:ea typeface="Roboto"/>
                <a:cs typeface="Roboto"/>
                <a:sym typeface="Roboto"/>
              </a:rPr>
              <a:t>people </a:t>
            </a:r>
            <a:r>
              <a:rPr lang="en" sz="2400">
                <a:latin typeface="Roboto"/>
                <a:ea typeface="Roboto"/>
                <a:cs typeface="Roboto"/>
                <a:sym typeface="Roboto"/>
              </a:rPr>
              <a:t>and not </a:t>
            </a:r>
            <a:r>
              <a:rPr lang="en" sz="2400" i="1">
                <a:latin typeface="Roboto"/>
                <a:ea typeface="Roboto"/>
                <a:cs typeface="Roboto"/>
                <a:sym typeface="Roboto"/>
              </a:rPr>
              <a:t>things</a:t>
            </a:r>
          </a:p>
          <a:p>
            <a:pPr lvl="0" rtl="0">
              <a:spcBef>
                <a:spcPts val="0"/>
              </a:spcBef>
              <a:buNone/>
            </a:pPr>
            <a:endParaRPr sz="2400">
              <a:latin typeface="Roboto"/>
              <a:ea typeface="Roboto"/>
              <a:cs typeface="Roboto"/>
              <a:sym typeface="Roboto"/>
            </a:endParaRPr>
          </a:p>
          <a:p>
            <a:pPr lvl="0">
              <a:spcBef>
                <a:spcPts val="0"/>
              </a:spcBef>
              <a:buNone/>
            </a:pPr>
            <a:r>
              <a:rPr lang="en" sz="2400" b="1" i="1">
                <a:solidFill>
                  <a:srgbClr val="00695C"/>
                </a:solidFill>
                <a:latin typeface="Roboto"/>
                <a:ea typeface="Roboto"/>
                <a:cs typeface="Roboto"/>
                <a:sym typeface="Roboto"/>
              </a:rPr>
              <a:t>Research says </a:t>
            </a:r>
            <a:r>
              <a:rPr lang="en" sz="2400" i="1">
                <a:solidFill>
                  <a:srgbClr val="00695C"/>
                </a:solidFill>
                <a:latin typeface="Roboto"/>
                <a:ea typeface="Roboto"/>
                <a:cs typeface="Roboto"/>
                <a:sym typeface="Roboto"/>
              </a:rPr>
              <a:t>-- related to more optimism and life satisfaction, fewer physical complaints, less negative affect, more school satisfaction posttest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Gratitude Visit</a:t>
            </a:r>
          </a:p>
        </p:txBody>
      </p:sp>
      <p:sp>
        <p:nvSpPr>
          <p:cNvPr id="151" name="Shape 151"/>
          <p:cNvSpPr txBox="1"/>
          <p:nvPr/>
        </p:nvSpPr>
        <p:spPr>
          <a:xfrm>
            <a:off x="241550" y="1466500"/>
            <a:ext cx="8606100" cy="3398700"/>
          </a:xfrm>
          <a:prstGeom prst="rect">
            <a:avLst/>
          </a:prstGeom>
          <a:noFill/>
          <a:ln>
            <a:noFill/>
          </a:ln>
        </p:spPr>
        <p:txBody>
          <a:bodyPr wrap="square" lIns="91425" tIns="91425" rIns="91425" bIns="91425" anchor="t" anchorCtr="0">
            <a:noAutofit/>
          </a:bodyPr>
          <a:lstStyle/>
          <a:p>
            <a:pPr marL="457200" lvl="0" indent="-381000" rtl="0">
              <a:spcBef>
                <a:spcPts val="0"/>
              </a:spcBef>
              <a:buSzPct val="100000"/>
              <a:buFont typeface="Roboto"/>
              <a:buChar char="-"/>
            </a:pPr>
            <a:r>
              <a:rPr lang="en" sz="2400">
                <a:latin typeface="Roboto"/>
                <a:ea typeface="Roboto"/>
                <a:cs typeface="Roboto"/>
                <a:sym typeface="Roboto"/>
              </a:rPr>
              <a:t>Express gratitude to another through writing and delivering a letter of thanks</a:t>
            </a:r>
          </a:p>
          <a:p>
            <a:pPr marL="457200" lvl="0" indent="-381000" rtl="0">
              <a:spcBef>
                <a:spcPts val="0"/>
              </a:spcBef>
              <a:buSzPct val="100000"/>
              <a:buFont typeface="Roboto"/>
              <a:buChar char="-"/>
            </a:pPr>
            <a:r>
              <a:rPr lang="en" sz="2400">
                <a:latin typeface="Roboto"/>
                <a:ea typeface="Roboto"/>
                <a:cs typeface="Roboto"/>
                <a:sym typeface="Roboto"/>
              </a:rPr>
              <a:t>Read the letter to them </a:t>
            </a:r>
          </a:p>
          <a:p>
            <a:pPr lvl="0" rtl="0">
              <a:spcBef>
                <a:spcPts val="0"/>
              </a:spcBef>
              <a:buNone/>
            </a:pPr>
            <a:endParaRPr sz="2400">
              <a:latin typeface="Roboto"/>
              <a:ea typeface="Roboto"/>
              <a:cs typeface="Roboto"/>
              <a:sym typeface="Roboto"/>
            </a:endParaRPr>
          </a:p>
          <a:p>
            <a:pPr lvl="0" rtl="0">
              <a:spcBef>
                <a:spcPts val="0"/>
              </a:spcBef>
              <a:buNone/>
            </a:pPr>
            <a:r>
              <a:rPr lang="en" sz="2400" b="1" i="1">
                <a:solidFill>
                  <a:srgbClr val="00695C"/>
                </a:solidFill>
                <a:latin typeface="Roboto"/>
                <a:ea typeface="Roboto"/>
                <a:cs typeface="Roboto"/>
                <a:sym typeface="Roboto"/>
              </a:rPr>
              <a:t>Research says </a:t>
            </a:r>
            <a:r>
              <a:rPr lang="en" sz="2400" i="1">
                <a:solidFill>
                  <a:srgbClr val="00695C"/>
                </a:solidFill>
                <a:latin typeface="Roboto"/>
                <a:ea typeface="Roboto"/>
                <a:cs typeface="Roboto"/>
                <a:sym typeface="Roboto"/>
              </a:rPr>
              <a:t>-- Compared to youths who did not write a letter to someone expressing their gratitude, the youths in the gratitude condition who were low in positive affect reported more gratitude and positive affect at posttreatment and more positive affect at the 2-month follow-up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3 Good Things</a:t>
            </a:r>
          </a:p>
        </p:txBody>
      </p:sp>
      <p:sp>
        <p:nvSpPr>
          <p:cNvPr id="157" name="Shape 157"/>
          <p:cNvSpPr txBox="1"/>
          <p:nvPr/>
        </p:nvSpPr>
        <p:spPr>
          <a:xfrm>
            <a:off x="241550" y="1466500"/>
            <a:ext cx="8606100" cy="3398700"/>
          </a:xfrm>
          <a:prstGeom prst="rect">
            <a:avLst/>
          </a:prstGeom>
          <a:noFill/>
          <a:ln>
            <a:noFill/>
          </a:ln>
        </p:spPr>
        <p:txBody>
          <a:bodyPr wrap="square" lIns="91425" tIns="91425" rIns="91425" bIns="91425" anchor="t" anchorCtr="0">
            <a:noAutofit/>
          </a:bodyPr>
          <a:lstStyle/>
          <a:p>
            <a:pPr marL="457200" lvl="0" indent="-381000" rtl="0">
              <a:spcBef>
                <a:spcPts val="0"/>
              </a:spcBef>
              <a:buSzPct val="100000"/>
              <a:buFont typeface="Roboto"/>
              <a:buChar char="-"/>
            </a:pPr>
            <a:r>
              <a:rPr lang="en" sz="2400">
                <a:latin typeface="Roboto"/>
                <a:ea typeface="Roboto"/>
                <a:cs typeface="Roboto"/>
                <a:sym typeface="Roboto"/>
              </a:rPr>
              <a:t>In a notebook/journal, record three things that went well each day and beliefs about what caused the positive event</a:t>
            </a:r>
          </a:p>
          <a:p>
            <a:pPr marL="457200" lvl="0" indent="-381000" rtl="0">
              <a:spcBef>
                <a:spcPts val="0"/>
              </a:spcBef>
              <a:buSzPct val="100000"/>
              <a:buFont typeface="Roboto"/>
              <a:buChar char="-"/>
            </a:pPr>
            <a:r>
              <a:rPr lang="en" sz="2400">
                <a:latin typeface="Roboto"/>
                <a:ea typeface="Roboto"/>
                <a:cs typeface="Roboto"/>
                <a:sym typeface="Roboto"/>
              </a:rPr>
              <a:t>Do it for a week and see the results</a:t>
            </a:r>
          </a:p>
          <a:p>
            <a:pPr lvl="0" rtl="0">
              <a:spcBef>
                <a:spcPts val="0"/>
              </a:spcBef>
              <a:buNone/>
            </a:pPr>
            <a:endParaRPr sz="2400">
              <a:latin typeface="Roboto"/>
              <a:ea typeface="Roboto"/>
              <a:cs typeface="Roboto"/>
              <a:sym typeface="Roboto"/>
            </a:endParaRPr>
          </a:p>
          <a:p>
            <a:pPr lvl="0" rtl="0">
              <a:spcBef>
                <a:spcPts val="0"/>
              </a:spcBef>
              <a:buNone/>
            </a:pPr>
            <a:endParaRPr sz="2400">
              <a:latin typeface="Roboto"/>
              <a:ea typeface="Roboto"/>
              <a:cs typeface="Roboto"/>
              <a:sym typeface="Roboto"/>
            </a:endParaRPr>
          </a:p>
          <a:p>
            <a:pPr lvl="0" rtl="0">
              <a:spcBef>
                <a:spcPts val="0"/>
              </a:spcBef>
              <a:buNone/>
            </a:pPr>
            <a:r>
              <a:rPr lang="en" sz="2400" b="1" i="1">
                <a:solidFill>
                  <a:srgbClr val="00695C"/>
                </a:solidFill>
                <a:latin typeface="Roboto"/>
                <a:ea typeface="Roboto"/>
                <a:cs typeface="Roboto"/>
                <a:sym typeface="Roboto"/>
              </a:rPr>
              <a:t>Research says </a:t>
            </a:r>
            <a:r>
              <a:rPr lang="en" sz="2400" i="1">
                <a:solidFill>
                  <a:srgbClr val="00695C"/>
                </a:solidFill>
                <a:latin typeface="Roboto"/>
                <a:ea typeface="Roboto"/>
                <a:cs typeface="Roboto"/>
                <a:sym typeface="Roboto"/>
              </a:rPr>
              <a:t>-- Positive results include more happiness and fewer symptoms of depression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26200" y="58050"/>
            <a:ext cx="8606100" cy="1066500"/>
          </a:xfrm>
          <a:prstGeom prst="rect">
            <a:avLst/>
          </a:prstGeom>
        </p:spPr>
        <p:txBody>
          <a:bodyPr wrap="square" lIns="91425" tIns="91425" rIns="91425" bIns="91425" anchor="t" anchorCtr="0">
            <a:noAutofit/>
          </a:bodyPr>
          <a:lstStyle/>
          <a:p>
            <a:pPr lvl="0">
              <a:spcBef>
                <a:spcPts val="0"/>
              </a:spcBef>
              <a:buNone/>
            </a:pPr>
            <a:r>
              <a:rPr lang="en" sz="3600"/>
              <a:t>Personal Gratitude </a:t>
            </a:r>
          </a:p>
          <a:p>
            <a:pPr lvl="0" rtl="0">
              <a:spcBef>
                <a:spcPts val="0"/>
              </a:spcBef>
              <a:buNone/>
            </a:pPr>
            <a:r>
              <a:rPr lang="en" sz="3600"/>
              <a:t>List</a:t>
            </a:r>
          </a:p>
        </p:txBody>
      </p:sp>
      <p:sp>
        <p:nvSpPr>
          <p:cNvPr id="163" name="Shape 163"/>
          <p:cNvSpPr txBox="1"/>
          <p:nvPr/>
        </p:nvSpPr>
        <p:spPr>
          <a:xfrm>
            <a:off x="0" y="1259450"/>
            <a:ext cx="4209600" cy="3605700"/>
          </a:xfrm>
          <a:prstGeom prst="rect">
            <a:avLst/>
          </a:prstGeom>
          <a:noFill/>
          <a:ln>
            <a:noFill/>
          </a:ln>
        </p:spPr>
        <p:txBody>
          <a:bodyPr wrap="square" lIns="91425" tIns="91425" rIns="91425" bIns="91425" anchor="t" anchorCtr="0">
            <a:noAutofit/>
          </a:bodyPr>
          <a:lstStyle/>
          <a:p>
            <a:pPr marL="457200" lvl="0" indent="-381000" rtl="0">
              <a:spcBef>
                <a:spcPts val="0"/>
              </a:spcBef>
              <a:buSzPct val="100000"/>
              <a:buFont typeface="Roboto"/>
              <a:buChar char="-"/>
            </a:pPr>
            <a:r>
              <a:rPr lang="en" sz="2400">
                <a:latin typeface="Roboto"/>
                <a:ea typeface="Roboto"/>
                <a:cs typeface="Roboto"/>
                <a:sym typeface="Roboto"/>
              </a:rPr>
              <a:t>A student completes sentence stems that are designed to help them reflect on people and experiences for which they were grateful</a:t>
            </a:r>
          </a:p>
          <a:p>
            <a:pPr marL="457200" lvl="0" indent="-381000" rtl="0">
              <a:spcBef>
                <a:spcPts val="0"/>
              </a:spcBef>
              <a:buSzPct val="100000"/>
              <a:buFont typeface="Roboto"/>
              <a:buChar char="-"/>
            </a:pPr>
            <a:r>
              <a:rPr lang="en" sz="2400">
                <a:latin typeface="Roboto"/>
                <a:ea typeface="Roboto"/>
                <a:cs typeface="Roboto"/>
                <a:sym typeface="Roboto"/>
              </a:rPr>
              <a:t>Example: “Someone who helped me get through a difficult time is __________”</a:t>
            </a:r>
          </a:p>
          <a:p>
            <a:pPr lvl="0" rtl="0">
              <a:spcBef>
                <a:spcPts val="0"/>
              </a:spcBef>
              <a:buNone/>
            </a:pPr>
            <a:endParaRPr sz="2400">
              <a:latin typeface="Roboto"/>
              <a:ea typeface="Roboto"/>
              <a:cs typeface="Roboto"/>
              <a:sym typeface="Roboto"/>
            </a:endParaRPr>
          </a:p>
          <a:p>
            <a:pPr lvl="0" rtl="0">
              <a:spcBef>
                <a:spcPts val="0"/>
              </a:spcBef>
              <a:buNone/>
            </a:pPr>
            <a:endParaRPr sz="2400" i="1">
              <a:solidFill>
                <a:srgbClr val="00695C"/>
              </a:solidFill>
              <a:latin typeface="Roboto"/>
              <a:ea typeface="Roboto"/>
              <a:cs typeface="Roboto"/>
              <a:sym typeface="Roboto"/>
            </a:endParaRPr>
          </a:p>
        </p:txBody>
      </p:sp>
      <p:sp>
        <p:nvSpPr>
          <p:cNvPr id="164" name="Shape 164"/>
          <p:cNvSpPr txBox="1"/>
          <p:nvPr/>
        </p:nvSpPr>
        <p:spPr>
          <a:xfrm>
            <a:off x="8832300" y="4865150"/>
            <a:ext cx="38100" cy="693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165" name="Shape 165"/>
          <p:cNvSpPr txBox="1"/>
          <p:nvPr/>
        </p:nvSpPr>
        <p:spPr>
          <a:xfrm>
            <a:off x="4795175" y="174150"/>
            <a:ext cx="4145100" cy="4760400"/>
          </a:xfrm>
          <a:prstGeom prst="rect">
            <a:avLst/>
          </a:prstGeom>
          <a:solidFill>
            <a:srgbClr val="D9D9D9"/>
          </a:solidFill>
          <a:ln w="9525" cap="flat" cmpd="sng">
            <a:solidFill>
              <a:srgbClr val="351C75"/>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 sz="2000" b="1"/>
              <a:t>Personal Gratitude List</a:t>
            </a:r>
          </a:p>
          <a:p>
            <a:pPr lvl="0" algn="ctr" rtl="0">
              <a:spcBef>
                <a:spcPts val="0"/>
              </a:spcBef>
              <a:buNone/>
            </a:pPr>
            <a:endParaRPr b="1"/>
          </a:p>
          <a:p>
            <a:pPr marL="457200" lvl="0" indent="-330200" rtl="0">
              <a:spcBef>
                <a:spcPts val="0"/>
              </a:spcBef>
              <a:spcAft>
                <a:spcPts val="0"/>
              </a:spcAft>
              <a:buSzPct val="100000"/>
              <a:buAutoNum type="arabicPeriod"/>
            </a:pPr>
            <a:r>
              <a:rPr lang="en" sz="1600"/>
              <a:t>________ was kind to me today. </a:t>
            </a:r>
          </a:p>
          <a:p>
            <a:pPr marL="457200" lvl="0" indent="-330200" rtl="0">
              <a:spcBef>
                <a:spcPts val="0"/>
              </a:spcBef>
              <a:spcAft>
                <a:spcPts val="0"/>
              </a:spcAft>
              <a:buSzPct val="100000"/>
              <a:buAutoNum type="arabicPeriod"/>
            </a:pPr>
            <a:r>
              <a:rPr lang="en" sz="1600"/>
              <a:t>Today the thing I enjoyed most was ____.</a:t>
            </a:r>
          </a:p>
          <a:p>
            <a:pPr marL="457200" lvl="0" indent="-330200" rtl="0">
              <a:spcBef>
                <a:spcPts val="0"/>
              </a:spcBef>
              <a:spcAft>
                <a:spcPts val="0"/>
              </a:spcAft>
              <a:buSzPct val="100000"/>
              <a:buAutoNum type="arabicPeriod"/>
            </a:pPr>
            <a:r>
              <a:rPr lang="en" sz="1600"/>
              <a:t>I helped _______ today. </a:t>
            </a:r>
          </a:p>
          <a:p>
            <a:pPr marL="457200" lvl="0" indent="-330200" rtl="0">
              <a:spcBef>
                <a:spcPts val="0"/>
              </a:spcBef>
              <a:spcAft>
                <a:spcPts val="0"/>
              </a:spcAft>
              <a:buSzPct val="100000"/>
              <a:buAutoNum type="arabicPeriod"/>
            </a:pPr>
            <a:r>
              <a:rPr lang="en" sz="1600"/>
              <a:t>Today I learned ________.</a:t>
            </a:r>
          </a:p>
          <a:p>
            <a:pPr marL="457200" lvl="0" indent="-330200" rtl="0">
              <a:spcBef>
                <a:spcPts val="0"/>
              </a:spcBef>
              <a:spcAft>
                <a:spcPts val="0"/>
              </a:spcAft>
              <a:buSzPct val="100000"/>
              <a:buAutoNum type="arabicPeriod"/>
            </a:pPr>
            <a:r>
              <a:rPr lang="en" sz="1600"/>
              <a:t>In mistakes I made today, I learned that _________. </a:t>
            </a:r>
          </a:p>
          <a:p>
            <a:pPr marL="457200" lvl="0" indent="-330200" rtl="0">
              <a:spcBef>
                <a:spcPts val="0"/>
              </a:spcBef>
              <a:spcAft>
                <a:spcPts val="0"/>
              </a:spcAft>
              <a:buSzPct val="100000"/>
              <a:buAutoNum type="arabicPeriod"/>
            </a:pPr>
            <a:r>
              <a:rPr lang="en" sz="1600"/>
              <a:t>This person made me feel important today. __________</a:t>
            </a:r>
          </a:p>
          <a:p>
            <a:pPr marL="457200" lvl="0" indent="-330200" rtl="0">
              <a:spcBef>
                <a:spcPts val="0"/>
              </a:spcBef>
              <a:spcAft>
                <a:spcPts val="0"/>
              </a:spcAft>
              <a:buSzPct val="100000"/>
              <a:buAutoNum type="arabicPeriod"/>
            </a:pPr>
            <a:r>
              <a:rPr lang="en" sz="1600"/>
              <a:t>Something I couldn’t do last week that I can do today is __________.</a:t>
            </a:r>
          </a:p>
          <a:p>
            <a:pPr marL="457200" lvl="0" indent="-330200" rtl="0">
              <a:spcBef>
                <a:spcPts val="0"/>
              </a:spcBef>
              <a:spcAft>
                <a:spcPts val="0"/>
              </a:spcAft>
              <a:buSzPct val="100000"/>
              <a:buAutoNum type="arabicPeriod"/>
            </a:pPr>
            <a:r>
              <a:rPr lang="en" sz="1600"/>
              <a:t>One simple thing that made my day good was ________.</a:t>
            </a:r>
          </a:p>
          <a:p>
            <a:pPr marL="457200" lvl="0" indent="-330200" rtl="0">
              <a:spcBef>
                <a:spcPts val="0"/>
              </a:spcBef>
              <a:spcAft>
                <a:spcPts val="0"/>
              </a:spcAft>
              <a:buSzPct val="100000"/>
              <a:buAutoNum type="arabicPeriod"/>
            </a:pPr>
            <a:r>
              <a:rPr lang="en" sz="1600"/>
              <a:t>__________ made me smile today.</a:t>
            </a:r>
          </a:p>
          <a:p>
            <a:pPr marL="457200" lvl="0" indent="-330200" rtl="0">
              <a:spcBef>
                <a:spcPts val="0"/>
              </a:spcBef>
              <a:spcAft>
                <a:spcPts val="0"/>
              </a:spcAft>
              <a:buSzPct val="100000"/>
              <a:buAutoNum type="arabicPeriod"/>
            </a:pPr>
            <a:r>
              <a:rPr lang="en" sz="1600"/>
              <a:t>Today my favorite taste, touch, smell, sight or sound was _________.</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Letting Go of a Grudge</a:t>
            </a:r>
          </a:p>
        </p:txBody>
      </p:sp>
      <p:sp>
        <p:nvSpPr>
          <p:cNvPr id="171" name="Shape 171"/>
          <p:cNvSpPr txBox="1"/>
          <p:nvPr/>
        </p:nvSpPr>
        <p:spPr>
          <a:xfrm>
            <a:off x="134725" y="1466500"/>
            <a:ext cx="8823900" cy="3484500"/>
          </a:xfrm>
          <a:prstGeom prst="rect">
            <a:avLst/>
          </a:prstGeom>
          <a:noFill/>
          <a:ln>
            <a:noFill/>
          </a:ln>
        </p:spPr>
        <p:txBody>
          <a:bodyPr wrap="square" lIns="91425" tIns="91425" rIns="91425" bIns="91425" anchor="t" anchorCtr="0">
            <a:noAutofit/>
          </a:bodyPr>
          <a:lstStyle/>
          <a:p>
            <a:pPr marL="457200" lvl="0" indent="-419100" rtl="0">
              <a:spcBef>
                <a:spcPts val="0"/>
              </a:spcBef>
              <a:buSzPct val="100000"/>
              <a:buFont typeface="Roboto"/>
              <a:buChar char="-"/>
            </a:pPr>
            <a:r>
              <a:rPr lang="en" sz="3000">
                <a:latin typeface="Roboto"/>
                <a:ea typeface="Roboto"/>
                <a:cs typeface="Roboto"/>
                <a:sym typeface="Roboto"/>
              </a:rPr>
              <a:t>Think of a person you’re holding a grudge against</a:t>
            </a:r>
          </a:p>
          <a:p>
            <a:pPr lvl="0" rtl="0">
              <a:spcBef>
                <a:spcPts val="0"/>
              </a:spcBef>
              <a:buNone/>
            </a:pPr>
            <a:endParaRPr sz="3000">
              <a:latin typeface="Roboto"/>
              <a:ea typeface="Roboto"/>
              <a:cs typeface="Roboto"/>
              <a:sym typeface="Roboto"/>
            </a:endParaRPr>
          </a:p>
          <a:p>
            <a:pPr marL="457200" lvl="0" indent="-419100" rtl="0">
              <a:spcBef>
                <a:spcPts val="0"/>
              </a:spcBef>
              <a:buSzPct val="100000"/>
              <a:buFont typeface="Roboto"/>
              <a:buChar char="-"/>
            </a:pPr>
            <a:r>
              <a:rPr lang="en" sz="3000">
                <a:latin typeface="Roboto"/>
                <a:ea typeface="Roboto"/>
                <a:cs typeface="Roboto"/>
                <a:sym typeface="Roboto"/>
              </a:rPr>
              <a:t>Recall and write down as many things as you can about that person which you are grateful for </a:t>
            </a:r>
          </a:p>
          <a:p>
            <a:pPr lvl="0" rtl="0">
              <a:spcBef>
                <a:spcPts val="0"/>
              </a:spcBef>
              <a:buNone/>
            </a:pPr>
            <a:endParaRPr sz="2400">
              <a:latin typeface="Roboto"/>
              <a:ea typeface="Roboto"/>
              <a:cs typeface="Roboto"/>
              <a:sym typeface="Roboto"/>
            </a:endParaRPr>
          </a:p>
          <a:p>
            <a:pPr lvl="0" rtl="0">
              <a:spcBef>
                <a:spcPts val="0"/>
              </a:spcBef>
              <a:buNone/>
            </a:pPr>
            <a:endParaRPr sz="2400">
              <a:latin typeface="Roboto"/>
              <a:ea typeface="Roboto"/>
              <a:cs typeface="Roboto"/>
              <a:sym typeface="Roboto"/>
            </a:endParaRPr>
          </a:p>
          <a:p>
            <a:pPr lvl="0" rtl="0">
              <a:spcBef>
                <a:spcPts val="0"/>
              </a:spcBef>
              <a:buNone/>
            </a:pPr>
            <a:endParaRPr sz="2400" i="1">
              <a:solidFill>
                <a:srgbClr val="00695C"/>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Letting Go of a Grudge</a:t>
            </a:r>
          </a:p>
        </p:txBody>
      </p:sp>
      <p:sp>
        <p:nvSpPr>
          <p:cNvPr id="177" name="Shape 177"/>
          <p:cNvSpPr txBox="1"/>
          <p:nvPr/>
        </p:nvSpPr>
        <p:spPr>
          <a:xfrm>
            <a:off x="134725" y="1466500"/>
            <a:ext cx="9009300" cy="3398700"/>
          </a:xfrm>
          <a:prstGeom prst="rect">
            <a:avLst/>
          </a:prstGeom>
          <a:noFill/>
          <a:ln>
            <a:noFill/>
          </a:ln>
        </p:spPr>
        <p:txBody>
          <a:bodyPr wrap="square" lIns="91425" tIns="91425" rIns="91425" bIns="91425" anchor="t" anchorCtr="0">
            <a:noAutofit/>
          </a:bodyPr>
          <a:lstStyle/>
          <a:p>
            <a:pPr lvl="0" rtl="0">
              <a:spcBef>
                <a:spcPts val="0"/>
              </a:spcBef>
              <a:buNone/>
            </a:pPr>
            <a:endParaRPr sz="2400">
              <a:latin typeface="Roboto"/>
              <a:ea typeface="Roboto"/>
              <a:cs typeface="Roboto"/>
              <a:sym typeface="Roboto"/>
            </a:endParaRPr>
          </a:p>
          <a:p>
            <a:pPr lvl="0" rtl="0">
              <a:spcBef>
                <a:spcPts val="0"/>
              </a:spcBef>
              <a:buNone/>
            </a:pPr>
            <a:endParaRPr sz="2400">
              <a:latin typeface="Roboto"/>
              <a:ea typeface="Roboto"/>
              <a:cs typeface="Roboto"/>
              <a:sym typeface="Roboto"/>
            </a:endParaRPr>
          </a:p>
          <a:p>
            <a:pPr lvl="0" rtl="0">
              <a:spcBef>
                <a:spcPts val="0"/>
              </a:spcBef>
              <a:buNone/>
            </a:pPr>
            <a:endParaRPr sz="2400" i="1">
              <a:solidFill>
                <a:srgbClr val="00695C"/>
              </a:solidFill>
              <a:latin typeface="Roboto"/>
              <a:ea typeface="Roboto"/>
              <a:cs typeface="Roboto"/>
              <a:sym typeface="Roboto"/>
            </a:endParaRPr>
          </a:p>
        </p:txBody>
      </p:sp>
      <p:sp>
        <p:nvSpPr>
          <p:cNvPr id="178" name="Shape 178"/>
          <p:cNvSpPr/>
          <p:nvPr/>
        </p:nvSpPr>
        <p:spPr>
          <a:xfrm>
            <a:off x="4479400" y="2337100"/>
            <a:ext cx="2054400" cy="1397700"/>
          </a:xfrm>
          <a:prstGeom prst="ellipse">
            <a:avLst/>
          </a:prstGeom>
          <a:solidFill>
            <a:srgbClr val="EAD1D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9" name="Shape 179"/>
          <p:cNvSpPr/>
          <p:nvPr/>
        </p:nvSpPr>
        <p:spPr>
          <a:xfrm>
            <a:off x="134725" y="1348050"/>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0" name="Shape 180"/>
          <p:cNvSpPr/>
          <p:nvPr/>
        </p:nvSpPr>
        <p:spPr>
          <a:xfrm>
            <a:off x="6718225" y="3554900"/>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1800"/>
              <a:t>Is nice to me at school</a:t>
            </a:r>
          </a:p>
        </p:txBody>
      </p:sp>
      <p:sp>
        <p:nvSpPr>
          <p:cNvPr id="181" name="Shape 181"/>
          <p:cNvSpPr/>
          <p:nvPr/>
        </p:nvSpPr>
        <p:spPr>
          <a:xfrm>
            <a:off x="287125" y="3467500"/>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1800"/>
              <a:t>Shares toys with me</a:t>
            </a:r>
          </a:p>
        </p:txBody>
      </p:sp>
      <p:sp>
        <p:nvSpPr>
          <p:cNvPr id="182" name="Shape 182"/>
          <p:cNvSpPr/>
          <p:nvPr/>
        </p:nvSpPr>
        <p:spPr>
          <a:xfrm>
            <a:off x="3033675" y="1212475"/>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1800"/>
              <a:t>Chooses me to read with</a:t>
            </a:r>
          </a:p>
        </p:txBody>
      </p:sp>
      <p:sp>
        <p:nvSpPr>
          <p:cNvPr id="183" name="Shape 183"/>
          <p:cNvSpPr/>
          <p:nvPr/>
        </p:nvSpPr>
        <p:spPr>
          <a:xfrm>
            <a:off x="6718225" y="1212475"/>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1800"/>
              <a:t>Offers to help me </a:t>
            </a:r>
          </a:p>
        </p:txBody>
      </p:sp>
      <p:sp>
        <p:nvSpPr>
          <p:cNvPr id="184" name="Shape 184"/>
          <p:cNvSpPr/>
          <p:nvPr/>
        </p:nvSpPr>
        <p:spPr>
          <a:xfrm>
            <a:off x="3136425" y="3745800"/>
            <a:ext cx="22716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1800"/>
              <a:t>Calls me when I’m sick at home</a:t>
            </a:r>
          </a:p>
        </p:txBody>
      </p:sp>
      <p:sp>
        <p:nvSpPr>
          <p:cNvPr id="185" name="Shape 185"/>
          <p:cNvSpPr txBox="1"/>
          <p:nvPr/>
        </p:nvSpPr>
        <p:spPr>
          <a:xfrm>
            <a:off x="471525" y="1616625"/>
            <a:ext cx="1498800" cy="842100"/>
          </a:xfrm>
          <a:prstGeom prst="rect">
            <a:avLst/>
          </a:prstGeom>
          <a:noFill/>
          <a:ln>
            <a:noFill/>
          </a:ln>
        </p:spPr>
        <p:txBody>
          <a:bodyPr wrap="square" lIns="91425" tIns="91425" rIns="91425" bIns="91425" anchor="t" anchorCtr="0">
            <a:noAutofit/>
          </a:bodyPr>
          <a:lstStyle/>
          <a:p>
            <a:pPr lvl="0">
              <a:spcBef>
                <a:spcPts val="0"/>
              </a:spcBef>
              <a:buNone/>
            </a:pPr>
            <a:r>
              <a:rPr lang="en" sz="1800"/>
              <a:t>Plays with me at recess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Letting Go of a Grudge</a:t>
            </a:r>
          </a:p>
        </p:txBody>
      </p:sp>
      <p:sp>
        <p:nvSpPr>
          <p:cNvPr id="191" name="Shape 191"/>
          <p:cNvSpPr txBox="1"/>
          <p:nvPr/>
        </p:nvSpPr>
        <p:spPr>
          <a:xfrm>
            <a:off x="134725" y="1466500"/>
            <a:ext cx="9009300" cy="3398700"/>
          </a:xfrm>
          <a:prstGeom prst="rect">
            <a:avLst/>
          </a:prstGeom>
          <a:noFill/>
          <a:ln>
            <a:noFill/>
          </a:ln>
        </p:spPr>
        <p:txBody>
          <a:bodyPr wrap="square" lIns="91425" tIns="91425" rIns="91425" bIns="91425" anchor="t" anchorCtr="0">
            <a:noAutofit/>
          </a:bodyPr>
          <a:lstStyle/>
          <a:p>
            <a:pPr lvl="0" rtl="0">
              <a:spcBef>
                <a:spcPts val="0"/>
              </a:spcBef>
              <a:buNone/>
            </a:pPr>
            <a:endParaRPr sz="2400">
              <a:latin typeface="Roboto"/>
              <a:ea typeface="Roboto"/>
              <a:cs typeface="Roboto"/>
              <a:sym typeface="Roboto"/>
            </a:endParaRPr>
          </a:p>
          <a:p>
            <a:pPr marL="457200" lvl="0" indent="-482600" rtl="0">
              <a:spcBef>
                <a:spcPts val="0"/>
              </a:spcBef>
              <a:buSzPct val="100000"/>
              <a:buFont typeface="Roboto"/>
              <a:buChar char="-"/>
            </a:pPr>
            <a:r>
              <a:rPr lang="en" sz="4000">
                <a:latin typeface="Roboto"/>
                <a:ea typeface="Roboto"/>
                <a:cs typeface="Roboto"/>
                <a:sym typeface="Roboto"/>
              </a:rPr>
              <a:t>Write down the grudge you’re holding on to on the same page</a:t>
            </a:r>
          </a:p>
          <a:p>
            <a:pPr lvl="0" rtl="0">
              <a:spcBef>
                <a:spcPts val="0"/>
              </a:spcBef>
              <a:buNone/>
            </a:pPr>
            <a:endParaRPr sz="2400">
              <a:latin typeface="Roboto"/>
              <a:ea typeface="Roboto"/>
              <a:cs typeface="Roboto"/>
              <a:sym typeface="Roboto"/>
            </a:endParaRPr>
          </a:p>
          <a:p>
            <a:pPr lvl="0" rtl="0">
              <a:spcBef>
                <a:spcPts val="0"/>
              </a:spcBef>
              <a:buNone/>
            </a:pPr>
            <a:endParaRPr sz="2400" i="1">
              <a:solidFill>
                <a:srgbClr val="00695C"/>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Letting Go of a Grudge</a:t>
            </a:r>
          </a:p>
        </p:txBody>
      </p:sp>
      <p:sp>
        <p:nvSpPr>
          <p:cNvPr id="197" name="Shape 197"/>
          <p:cNvSpPr txBox="1"/>
          <p:nvPr/>
        </p:nvSpPr>
        <p:spPr>
          <a:xfrm>
            <a:off x="134725" y="1336600"/>
            <a:ext cx="9009300" cy="3398700"/>
          </a:xfrm>
          <a:prstGeom prst="rect">
            <a:avLst/>
          </a:prstGeom>
          <a:noFill/>
          <a:ln>
            <a:noFill/>
          </a:ln>
        </p:spPr>
        <p:txBody>
          <a:bodyPr wrap="square" lIns="91425" tIns="91425" rIns="91425" bIns="91425" anchor="t" anchorCtr="0">
            <a:noAutofit/>
          </a:bodyPr>
          <a:lstStyle/>
          <a:p>
            <a:pPr lvl="0" rtl="0">
              <a:spcBef>
                <a:spcPts val="0"/>
              </a:spcBef>
              <a:buNone/>
            </a:pPr>
            <a:endParaRPr sz="2400">
              <a:latin typeface="Roboto"/>
              <a:ea typeface="Roboto"/>
              <a:cs typeface="Roboto"/>
              <a:sym typeface="Roboto"/>
            </a:endParaRPr>
          </a:p>
          <a:p>
            <a:pPr lvl="0" rtl="0">
              <a:spcBef>
                <a:spcPts val="0"/>
              </a:spcBef>
              <a:buNone/>
            </a:pPr>
            <a:endParaRPr sz="2400">
              <a:latin typeface="Roboto"/>
              <a:ea typeface="Roboto"/>
              <a:cs typeface="Roboto"/>
              <a:sym typeface="Roboto"/>
            </a:endParaRPr>
          </a:p>
          <a:p>
            <a:pPr lvl="0" rtl="0">
              <a:spcBef>
                <a:spcPts val="0"/>
              </a:spcBef>
              <a:buNone/>
            </a:pPr>
            <a:endParaRPr sz="2400" i="1">
              <a:solidFill>
                <a:srgbClr val="00695C"/>
              </a:solidFill>
              <a:latin typeface="Roboto"/>
              <a:ea typeface="Roboto"/>
              <a:cs typeface="Roboto"/>
              <a:sym typeface="Roboto"/>
            </a:endParaRPr>
          </a:p>
        </p:txBody>
      </p:sp>
      <p:sp>
        <p:nvSpPr>
          <p:cNvPr id="198" name="Shape 198"/>
          <p:cNvSpPr/>
          <p:nvPr/>
        </p:nvSpPr>
        <p:spPr>
          <a:xfrm>
            <a:off x="4479400" y="2337100"/>
            <a:ext cx="2121900" cy="1408800"/>
          </a:xfrm>
          <a:prstGeom prst="ellipse">
            <a:avLst/>
          </a:prstGeom>
          <a:solidFill>
            <a:srgbClr val="D5A6BD"/>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9" name="Shape 199"/>
          <p:cNvSpPr/>
          <p:nvPr/>
        </p:nvSpPr>
        <p:spPr>
          <a:xfrm>
            <a:off x="134725" y="1348050"/>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0" name="Shape 200"/>
          <p:cNvSpPr/>
          <p:nvPr/>
        </p:nvSpPr>
        <p:spPr>
          <a:xfrm>
            <a:off x="6718225" y="3554900"/>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800"/>
              <a:t>Is nice to me at school</a:t>
            </a:r>
          </a:p>
        </p:txBody>
      </p:sp>
      <p:sp>
        <p:nvSpPr>
          <p:cNvPr id="201" name="Shape 201"/>
          <p:cNvSpPr/>
          <p:nvPr/>
        </p:nvSpPr>
        <p:spPr>
          <a:xfrm>
            <a:off x="287125" y="3467500"/>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800"/>
              <a:t>Shares toys with me</a:t>
            </a:r>
          </a:p>
        </p:txBody>
      </p:sp>
      <p:sp>
        <p:nvSpPr>
          <p:cNvPr id="202" name="Shape 202"/>
          <p:cNvSpPr/>
          <p:nvPr/>
        </p:nvSpPr>
        <p:spPr>
          <a:xfrm>
            <a:off x="3033675" y="1212475"/>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800"/>
              <a:t>Chooses me to read with</a:t>
            </a:r>
          </a:p>
        </p:txBody>
      </p:sp>
      <p:sp>
        <p:nvSpPr>
          <p:cNvPr id="203" name="Shape 203"/>
          <p:cNvSpPr/>
          <p:nvPr/>
        </p:nvSpPr>
        <p:spPr>
          <a:xfrm>
            <a:off x="6718225" y="1212475"/>
            <a:ext cx="20544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800"/>
              <a:t>Offers to help me </a:t>
            </a:r>
          </a:p>
        </p:txBody>
      </p:sp>
      <p:sp>
        <p:nvSpPr>
          <p:cNvPr id="204" name="Shape 204"/>
          <p:cNvSpPr/>
          <p:nvPr/>
        </p:nvSpPr>
        <p:spPr>
          <a:xfrm>
            <a:off x="3136425" y="3745800"/>
            <a:ext cx="2271600" cy="1397700"/>
          </a:xfrm>
          <a:prstGeom prst="ellipse">
            <a:avLst/>
          </a:prstGeom>
          <a:solidFill>
            <a:srgbClr val="FFF2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800"/>
              <a:t>Calls me when I’m sick at home</a:t>
            </a:r>
          </a:p>
        </p:txBody>
      </p:sp>
      <p:sp>
        <p:nvSpPr>
          <p:cNvPr id="205" name="Shape 205"/>
          <p:cNvSpPr txBox="1"/>
          <p:nvPr/>
        </p:nvSpPr>
        <p:spPr>
          <a:xfrm>
            <a:off x="471525" y="1616625"/>
            <a:ext cx="1498800" cy="8421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a:t>Plays with me at recess</a:t>
            </a:r>
          </a:p>
        </p:txBody>
      </p:sp>
      <p:sp>
        <p:nvSpPr>
          <p:cNvPr id="206" name="Shape 206"/>
          <p:cNvSpPr txBox="1"/>
          <p:nvPr/>
        </p:nvSpPr>
        <p:spPr>
          <a:xfrm>
            <a:off x="4630900" y="2610175"/>
            <a:ext cx="1902900" cy="1002600"/>
          </a:xfrm>
          <a:prstGeom prst="rect">
            <a:avLst/>
          </a:prstGeom>
          <a:noFill/>
          <a:ln>
            <a:noFill/>
          </a:ln>
        </p:spPr>
        <p:txBody>
          <a:bodyPr wrap="square" lIns="91425" tIns="91425" rIns="91425" bIns="91425" anchor="t" anchorCtr="0">
            <a:noAutofit/>
          </a:bodyPr>
          <a:lstStyle/>
          <a:p>
            <a:pPr lvl="0" algn="ctr">
              <a:spcBef>
                <a:spcPts val="0"/>
              </a:spcBef>
              <a:buNone/>
            </a:pPr>
            <a:r>
              <a:rPr lang="en" sz="1800"/>
              <a:t>Didn’t get invited to friend’s birthday party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Letting Go of a Grudge</a:t>
            </a:r>
          </a:p>
        </p:txBody>
      </p:sp>
      <p:sp>
        <p:nvSpPr>
          <p:cNvPr id="212" name="Shape 212"/>
          <p:cNvSpPr txBox="1"/>
          <p:nvPr/>
        </p:nvSpPr>
        <p:spPr>
          <a:xfrm>
            <a:off x="134725" y="1466500"/>
            <a:ext cx="9009300" cy="3398700"/>
          </a:xfrm>
          <a:prstGeom prst="rect">
            <a:avLst/>
          </a:prstGeom>
          <a:noFill/>
          <a:ln>
            <a:noFill/>
          </a:ln>
        </p:spPr>
        <p:txBody>
          <a:bodyPr wrap="square" lIns="91425" tIns="91425" rIns="91425" bIns="91425" anchor="t" anchorCtr="0">
            <a:noAutofit/>
          </a:bodyPr>
          <a:lstStyle/>
          <a:p>
            <a:pPr lvl="0" rtl="0">
              <a:spcBef>
                <a:spcPts val="0"/>
              </a:spcBef>
              <a:buNone/>
            </a:pPr>
            <a:endParaRPr sz="2400">
              <a:latin typeface="Roboto"/>
              <a:ea typeface="Roboto"/>
              <a:cs typeface="Roboto"/>
              <a:sym typeface="Roboto"/>
            </a:endParaRPr>
          </a:p>
          <a:p>
            <a:pPr marL="457200" lvl="0" indent="-419100" rtl="0">
              <a:spcBef>
                <a:spcPts val="0"/>
              </a:spcBef>
              <a:buSzPct val="100000"/>
              <a:buFont typeface="Roboto"/>
              <a:buChar char="-"/>
            </a:pPr>
            <a:r>
              <a:rPr lang="en" sz="3000">
                <a:latin typeface="Roboto"/>
                <a:ea typeface="Roboto"/>
                <a:cs typeface="Roboto"/>
                <a:sym typeface="Roboto"/>
              </a:rPr>
              <a:t>Look at what you’ve written </a:t>
            </a:r>
          </a:p>
          <a:p>
            <a:pPr marL="457200" lvl="0" indent="-419100" rtl="0">
              <a:spcBef>
                <a:spcPts val="0"/>
              </a:spcBef>
              <a:buSzPct val="100000"/>
              <a:buFont typeface="Roboto"/>
              <a:buChar char="-"/>
            </a:pPr>
            <a:r>
              <a:rPr lang="en" sz="3000">
                <a:latin typeface="Roboto"/>
                <a:ea typeface="Roboto"/>
                <a:cs typeface="Roboto"/>
                <a:sym typeface="Roboto"/>
              </a:rPr>
              <a:t>Do you feel any differently? </a:t>
            </a:r>
          </a:p>
          <a:p>
            <a:pPr marL="457200" lvl="0" indent="-419100" rtl="0">
              <a:spcBef>
                <a:spcPts val="0"/>
              </a:spcBef>
              <a:buSzPct val="100000"/>
              <a:buFont typeface="Roboto"/>
              <a:buChar char="-"/>
            </a:pPr>
            <a:r>
              <a:rPr lang="en" sz="3000">
                <a:latin typeface="Roboto"/>
                <a:ea typeface="Roboto"/>
                <a:cs typeface="Roboto"/>
                <a:sym typeface="Roboto"/>
              </a:rPr>
              <a:t>Do you feel ready/willing to forgive? </a:t>
            </a:r>
          </a:p>
          <a:p>
            <a:pPr marL="457200" lvl="0" indent="-419100" rtl="0">
              <a:spcBef>
                <a:spcPts val="0"/>
              </a:spcBef>
              <a:buSzPct val="100000"/>
              <a:buFont typeface="Roboto"/>
              <a:buChar char="-"/>
            </a:pPr>
            <a:r>
              <a:rPr lang="en" sz="3000">
                <a:latin typeface="Roboto"/>
                <a:ea typeface="Roboto"/>
                <a:cs typeface="Roboto"/>
                <a:sym typeface="Roboto"/>
              </a:rPr>
              <a:t>Are you in a better position to continue a relationship/friendship with that person?</a:t>
            </a:r>
          </a:p>
          <a:p>
            <a:pPr lvl="0" rtl="0">
              <a:spcBef>
                <a:spcPts val="0"/>
              </a:spcBef>
              <a:buNone/>
            </a:pPr>
            <a:endParaRPr sz="2400">
              <a:latin typeface="Roboto"/>
              <a:ea typeface="Roboto"/>
              <a:cs typeface="Roboto"/>
              <a:sym typeface="Roboto"/>
            </a:endParaRPr>
          </a:p>
          <a:p>
            <a:pPr lvl="0" rtl="0">
              <a:spcBef>
                <a:spcPts val="0"/>
              </a:spcBef>
              <a:buNone/>
            </a:pPr>
            <a:endParaRPr sz="2400" i="1">
              <a:solidFill>
                <a:srgbClr val="00695C"/>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lvl="0" algn="ctr" rtl="0">
              <a:spcBef>
                <a:spcPts val="0"/>
              </a:spcBef>
              <a:buNone/>
            </a:pPr>
            <a:endParaRPr sz="6000"/>
          </a:p>
          <a:p>
            <a:pPr lvl="0" algn="ctr">
              <a:spcBef>
                <a:spcPts val="0"/>
              </a:spcBef>
              <a:buNone/>
            </a:pPr>
            <a:r>
              <a:rPr lang="en" sz="6000"/>
              <a:t>AGENDA</a:t>
            </a:r>
          </a:p>
        </p:txBody>
      </p:sp>
      <p:sp>
        <p:nvSpPr>
          <p:cNvPr id="71" name="Shape 71"/>
          <p:cNvSpPr txBox="1">
            <a:spLocks noGrp="1"/>
          </p:cNvSpPr>
          <p:nvPr>
            <p:ph type="body" idx="1"/>
          </p:nvPr>
        </p:nvSpPr>
        <p:spPr>
          <a:xfrm>
            <a:off x="4409975" y="500925"/>
            <a:ext cx="4607100" cy="4515000"/>
          </a:xfrm>
          <a:prstGeom prst="rect">
            <a:avLst/>
          </a:prstGeom>
        </p:spPr>
        <p:txBody>
          <a:bodyPr wrap="square" lIns="91425" tIns="91425" rIns="91425" bIns="91425" anchor="t" anchorCtr="0">
            <a:noAutofit/>
          </a:bodyPr>
          <a:lstStyle/>
          <a:p>
            <a:pPr lvl="0">
              <a:spcBef>
                <a:spcPts val="0"/>
              </a:spcBef>
              <a:buNone/>
            </a:pPr>
            <a:r>
              <a:rPr lang="en" sz="2600"/>
              <a:t>3 Things You Want</a:t>
            </a:r>
          </a:p>
          <a:p>
            <a:pPr lvl="0">
              <a:spcBef>
                <a:spcPts val="0"/>
              </a:spcBef>
              <a:buNone/>
            </a:pPr>
            <a:r>
              <a:rPr lang="en" sz="2600"/>
              <a:t>Gratitude</a:t>
            </a:r>
          </a:p>
          <a:p>
            <a:pPr lvl="0">
              <a:spcBef>
                <a:spcPts val="0"/>
              </a:spcBef>
              <a:buNone/>
            </a:pPr>
            <a:r>
              <a:rPr lang="en" sz="2600"/>
              <a:t>Gratitude/Happiness Activity</a:t>
            </a:r>
          </a:p>
          <a:p>
            <a:pPr lvl="0">
              <a:spcBef>
                <a:spcPts val="0"/>
              </a:spcBef>
              <a:buNone/>
            </a:pPr>
            <a:r>
              <a:rPr lang="en" sz="2600"/>
              <a:t>Happiness</a:t>
            </a:r>
          </a:p>
          <a:p>
            <a:pPr lvl="0">
              <a:spcBef>
                <a:spcPts val="0"/>
              </a:spcBef>
              <a:buNone/>
            </a:pPr>
            <a:r>
              <a:rPr lang="en" sz="2600"/>
              <a:t>Solution-Focused Counseling</a:t>
            </a:r>
          </a:p>
          <a:p>
            <a:pPr lvl="0">
              <a:spcBef>
                <a:spcPts val="0"/>
              </a:spcBef>
              <a:buNone/>
            </a:pPr>
            <a:r>
              <a:rPr lang="en" sz="2600"/>
              <a:t>Useful Resources</a:t>
            </a:r>
          </a:p>
          <a:p>
            <a:pPr lvl="0">
              <a:spcBef>
                <a:spcPts val="0"/>
              </a:spcBef>
              <a:buNone/>
            </a:pP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For This I Am Grateful </a:t>
            </a:r>
          </a:p>
        </p:txBody>
      </p:sp>
      <p:sp>
        <p:nvSpPr>
          <p:cNvPr id="218" name="Shape 218"/>
          <p:cNvSpPr txBox="1"/>
          <p:nvPr/>
        </p:nvSpPr>
        <p:spPr>
          <a:xfrm>
            <a:off x="0" y="1313500"/>
            <a:ext cx="3856200" cy="3704700"/>
          </a:xfrm>
          <a:prstGeom prst="rect">
            <a:avLst/>
          </a:prstGeom>
          <a:noFill/>
          <a:ln>
            <a:noFill/>
          </a:ln>
        </p:spPr>
        <p:txBody>
          <a:bodyPr wrap="square" lIns="91425" tIns="91425" rIns="91425" bIns="91425" anchor="t" anchorCtr="0">
            <a:noAutofit/>
          </a:bodyPr>
          <a:lstStyle/>
          <a:p>
            <a:pPr marL="457200" lvl="0" indent="-381000" rtl="0">
              <a:spcBef>
                <a:spcPts val="0"/>
              </a:spcBef>
              <a:buSzPct val="100000"/>
              <a:buFont typeface="Roboto"/>
              <a:buChar char="-"/>
            </a:pPr>
            <a:r>
              <a:rPr lang="en" sz="2400">
                <a:latin typeface="Roboto"/>
                <a:ea typeface="Roboto"/>
                <a:cs typeface="Roboto"/>
                <a:sym typeface="Roboto"/>
              </a:rPr>
              <a:t>Bulletin board or poster</a:t>
            </a:r>
          </a:p>
          <a:p>
            <a:pPr marL="457200" lvl="0" indent="-381000" rtl="0">
              <a:spcBef>
                <a:spcPts val="0"/>
              </a:spcBef>
              <a:buSzPct val="100000"/>
              <a:buFont typeface="Roboto"/>
              <a:buChar char="-"/>
            </a:pPr>
            <a:r>
              <a:rPr lang="en" sz="2400">
                <a:latin typeface="Roboto"/>
                <a:ea typeface="Roboto"/>
                <a:cs typeface="Roboto"/>
                <a:sym typeface="Roboto"/>
              </a:rPr>
              <a:t>Students draw pictures (or other media outlets) of things for which they are grateful</a:t>
            </a:r>
          </a:p>
          <a:p>
            <a:pPr marL="457200" lvl="0" indent="-381000" rtl="0">
              <a:spcBef>
                <a:spcPts val="0"/>
              </a:spcBef>
              <a:buSzPct val="100000"/>
              <a:buFont typeface="Roboto"/>
              <a:buChar char="-"/>
            </a:pPr>
            <a:r>
              <a:rPr lang="en" sz="2400">
                <a:latin typeface="Roboto"/>
                <a:ea typeface="Roboto"/>
                <a:cs typeface="Roboto"/>
                <a:sym typeface="Roboto"/>
              </a:rPr>
              <a:t>Can be a collage of words, photos, quotes, etc. that reflect things they are grateful for</a:t>
            </a:r>
          </a:p>
          <a:p>
            <a:pPr lvl="0" rtl="0">
              <a:spcBef>
                <a:spcPts val="0"/>
              </a:spcBef>
              <a:buNone/>
            </a:pPr>
            <a:endParaRPr sz="2400">
              <a:latin typeface="Roboto"/>
              <a:ea typeface="Roboto"/>
              <a:cs typeface="Roboto"/>
              <a:sym typeface="Roboto"/>
            </a:endParaRPr>
          </a:p>
          <a:p>
            <a:pPr lvl="0" rtl="0">
              <a:spcBef>
                <a:spcPts val="0"/>
              </a:spcBef>
              <a:buNone/>
            </a:pPr>
            <a:endParaRPr sz="2400" i="1">
              <a:solidFill>
                <a:srgbClr val="00695C"/>
              </a:solidFill>
              <a:latin typeface="Roboto"/>
              <a:ea typeface="Roboto"/>
              <a:cs typeface="Roboto"/>
              <a:sym typeface="Roboto"/>
            </a:endParaRPr>
          </a:p>
        </p:txBody>
      </p:sp>
      <p:pic>
        <p:nvPicPr>
          <p:cNvPr id="219" name="Shape 219"/>
          <p:cNvPicPr preferRelativeResize="0"/>
          <p:nvPr/>
        </p:nvPicPr>
        <p:blipFill>
          <a:blip r:embed="rId3">
            <a:alphaModFix/>
          </a:blip>
          <a:stretch>
            <a:fillRect/>
          </a:stretch>
        </p:blipFill>
        <p:spPr>
          <a:xfrm>
            <a:off x="4037325" y="1313500"/>
            <a:ext cx="5106675" cy="383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84525" y="4323100"/>
            <a:ext cx="8946900" cy="820500"/>
          </a:xfrm>
          <a:prstGeom prst="rect">
            <a:avLst/>
          </a:prstGeom>
        </p:spPr>
        <p:txBody>
          <a:bodyPr wrap="square" lIns="91425" tIns="91425" rIns="91425" bIns="91425" anchor="ctr" anchorCtr="0">
            <a:noAutofit/>
          </a:bodyPr>
          <a:lstStyle/>
          <a:p>
            <a:pPr lvl="0" algn="ctr">
              <a:spcBef>
                <a:spcPts val="0"/>
              </a:spcBef>
              <a:buNone/>
            </a:pPr>
            <a:r>
              <a:rPr lang="en" sz="3000"/>
              <a:t>The intersection of gratitude and happiness</a:t>
            </a:r>
          </a:p>
        </p:txBody>
      </p:sp>
      <p:sp>
        <p:nvSpPr>
          <p:cNvPr id="225" name="Shape 225" descr="What makes you happy? Have you ever wondered why? Join us as we take an experimental approach on what makes people happier. Behind the Scenes of the episode! http://youtu.be/ufmxRozpxNA  Watch The Science of Happiness - Episode 2 here! http://youtu.be/ApoYwEeDNrc  ▃ ▅ ▆ SUBSCRIBE to SoulPancake ▆ ▅ ▃ http://bitly.com/SoulPancakeSubscribe  Follow us on FACEBOOK: http://facebook.com/soulpancake TWEET us at: http://twitter.com/soulpancake  Visit our WEBSITE: http://soulpancake.com Buy our BOOK! http://book.soulpancake.com  CREDITS:  Created by: Mike Bernstein &amp; Matt Pittman Director: Mike Bernstein Producer: Matt Pittman Cinematographer: Yuki Noguchi Production Designer: Flower Cole Editor: Casey McClelland Colorist: Trevor Durtschi VFX: Cameron Clark Camera Operator: Charles Balch 1st AC | B Cam Op: Tony Corella Gaffer | C Cam Op: John Woodsie DIT: Jessica Blaize Hendricks Sound Mixer/Boom Operator: Ben Adams Sound Mixer/Sound Design: Matt Schwartz Production Coordinator: William Cubbon Art Director: Libby Wampler Makeup: Taylor Tompkins BTS Cinematographer: Blair Neighbors BTS Editor: Oscar Castro  HOST:  Julian Huguet  FEATURED PARTICIPANTS: Otto Graham Odell Mack Samantha Valdellon Samira Sara Loie V. Russell-Templton  MUSIC:  All songs by Lullatune  &quot;&quot;Little things swimming under a microscope&quot;&quot; &quot;&quot;The Hands of a Clock&quot;&quot; &quot;&quot;Brass Practice&quot;&quot; &quot;&quot;Riding a bike down a big hill and taking your feet off of the pedals&quot;&quot;  BTS MUSIC: &quot;&quot;Dance it, Dance All (Motel Costes Mix)&quot;&quot; by The Easton Ellises  &quot;&quot;Buddy Guy&quot;&quot; by Podington Bear (http://podingtonbear.com/)&quot;  -~-~~-~~~-~~-~- How do students react when high school boys are treated like women in Congress?? CLICK HERE to find out! https://www.youtube.com/watch?v=Km0tiHY94sQ -~-~~-~~~-~~-~-" title="An Experiment in Gratitude | The Science of Happiness">
            <a:hlinkClick r:id="rId3"/>
          </p:cNvPr>
          <p:cNvSpPr/>
          <p:nvPr/>
        </p:nvSpPr>
        <p:spPr>
          <a:xfrm>
            <a:off x="3379875" y="0"/>
            <a:ext cx="5764126" cy="4323100"/>
          </a:xfrm>
          <a:prstGeom prst="rect">
            <a:avLst/>
          </a:prstGeom>
          <a:blipFill>
            <a:blip r:embed="rId4">
              <a:alphaModFix/>
            </a:blip>
            <a:stretch>
              <a:fillRect/>
            </a:stretch>
          </a:blipFill>
          <a:ln>
            <a:noFill/>
          </a:ln>
        </p:spPr>
      </p:sp>
      <p:sp>
        <p:nvSpPr>
          <p:cNvPr id="226" name="Shape 226"/>
          <p:cNvSpPr txBox="1"/>
          <p:nvPr/>
        </p:nvSpPr>
        <p:spPr>
          <a:xfrm>
            <a:off x="224275" y="310550"/>
            <a:ext cx="2967600" cy="3795600"/>
          </a:xfrm>
          <a:prstGeom prst="rect">
            <a:avLst/>
          </a:prstGeom>
          <a:noFill/>
          <a:ln>
            <a:noFill/>
          </a:ln>
        </p:spPr>
        <p:txBody>
          <a:bodyPr wrap="square" lIns="91425" tIns="91425" rIns="91425" bIns="91425" anchor="t" anchorCtr="0">
            <a:noAutofit/>
          </a:bodyPr>
          <a:lstStyle/>
          <a:p>
            <a:pPr lvl="0">
              <a:spcBef>
                <a:spcPts val="0"/>
              </a:spcBef>
              <a:buNone/>
            </a:pPr>
            <a:r>
              <a:rPr lang="en" sz="4800" b="1">
                <a:solidFill>
                  <a:schemeClr val="accent1"/>
                </a:solidFill>
                <a:latin typeface="Roboto"/>
                <a:ea typeface="Roboto"/>
                <a:cs typeface="Roboto"/>
                <a:sym typeface="Roboto"/>
              </a:rPr>
              <a:t>Gratitude </a:t>
            </a:r>
          </a:p>
          <a:p>
            <a:pPr lvl="0">
              <a:spcBef>
                <a:spcPts val="0"/>
              </a:spcBef>
              <a:buNone/>
            </a:pPr>
            <a:r>
              <a:rPr lang="en" sz="4800" b="1">
                <a:solidFill>
                  <a:schemeClr val="accent1"/>
                </a:solidFill>
                <a:latin typeface="Roboto"/>
                <a:ea typeface="Roboto"/>
                <a:cs typeface="Roboto"/>
                <a:sym typeface="Roboto"/>
              </a:rPr>
              <a:t>in Action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25" y="280050"/>
            <a:ext cx="8520600" cy="844500"/>
          </a:xfrm>
          <a:prstGeom prst="rect">
            <a:avLst/>
          </a:prstGeom>
        </p:spPr>
        <p:txBody>
          <a:bodyPr wrap="square" lIns="91425" tIns="91425" rIns="91425" bIns="91425" anchor="t" anchorCtr="0">
            <a:noAutofit/>
          </a:bodyPr>
          <a:lstStyle/>
          <a:p>
            <a:pPr lvl="0">
              <a:spcBef>
                <a:spcPts val="0"/>
              </a:spcBef>
              <a:buNone/>
            </a:pPr>
            <a:r>
              <a:rPr lang="en" sz="3300"/>
              <a:t>Your Turn</a:t>
            </a:r>
          </a:p>
        </p:txBody>
      </p:sp>
      <p:pic>
        <p:nvPicPr>
          <p:cNvPr id="232" name="Shape 232" descr="Free&amp;#39;s Phone A Friend Coin | Jan Kaláb | Flickr"/>
          <p:cNvPicPr preferRelativeResize="0"/>
          <p:nvPr/>
        </p:nvPicPr>
        <p:blipFill>
          <a:blip r:embed="rId3">
            <a:alphaModFix/>
          </a:blip>
          <a:stretch>
            <a:fillRect/>
          </a:stretch>
        </p:blipFill>
        <p:spPr>
          <a:xfrm>
            <a:off x="1889075" y="1309250"/>
            <a:ext cx="5216225" cy="3834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Gratitude Resources </a:t>
            </a:r>
          </a:p>
        </p:txBody>
      </p:sp>
      <p:sp>
        <p:nvSpPr>
          <p:cNvPr id="238" name="Shape 238"/>
          <p:cNvSpPr txBox="1"/>
          <p:nvPr/>
        </p:nvSpPr>
        <p:spPr>
          <a:xfrm>
            <a:off x="241550" y="1466500"/>
            <a:ext cx="8606100" cy="33987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b="1">
                <a:solidFill>
                  <a:srgbClr val="CC0000"/>
                </a:solidFill>
                <a:latin typeface="Roboto"/>
                <a:ea typeface="Roboto"/>
                <a:cs typeface="Roboto"/>
                <a:sym typeface="Roboto"/>
              </a:rPr>
              <a:t>The Greater Good Science Center (Berkeley, CA)</a:t>
            </a:r>
            <a:r>
              <a:rPr lang="en" sz="1800">
                <a:solidFill>
                  <a:srgbClr val="434343"/>
                </a:solidFill>
                <a:latin typeface="Roboto"/>
                <a:ea typeface="Roboto"/>
                <a:cs typeface="Roboto"/>
                <a:sym typeface="Roboto"/>
              </a:rPr>
              <a:t> - conducts and consolidates research on gratitude (among other things) and creates tools for practitioners</a:t>
            </a:r>
          </a:p>
          <a:p>
            <a:pPr lvl="0" rtl="0">
              <a:lnSpc>
                <a:spcPct val="115000"/>
              </a:lnSpc>
              <a:spcBef>
                <a:spcPts val="0"/>
              </a:spcBef>
              <a:spcAft>
                <a:spcPts val="1600"/>
              </a:spcAft>
              <a:buNone/>
            </a:pPr>
            <a:r>
              <a:rPr lang="en" sz="1800" b="1">
                <a:solidFill>
                  <a:srgbClr val="CC0000"/>
                </a:solidFill>
                <a:latin typeface="Roboto"/>
                <a:ea typeface="Roboto"/>
                <a:cs typeface="Roboto"/>
                <a:sym typeface="Roboto"/>
              </a:rPr>
              <a:t>Thnx4.org </a:t>
            </a:r>
            <a:r>
              <a:rPr lang="en" sz="1800">
                <a:solidFill>
                  <a:srgbClr val="434343"/>
                </a:solidFill>
                <a:latin typeface="Roboto"/>
                <a:ea typeface="Roboto"/>
                <a:cs typeface="Roboto"/>
                <a:sym typeface="Roboto"/>
              </a:rPr>
              <a:t>- an online, shareable gratitude journal, sends you automatic reminders and asks questions before each session to assess your mindset before the session</a:t>
            </a:r>
          </a:p>
          <a:p>
            <a:pPr lvl="0" rtl="0">
              <a:lnSpc>
                <a:spcPct val="115000"/>
              </a:lnSpc>
              <a:spcBef>
                <a:spcPts val="0"/>
              </a:spcBef>
              <a:spcAft>
                <a:spcPts val="1600"/>
              </a:spcAft>
              <a:buNone/>
            </a:pPr>
            <a:r>
              <a:rPr lang="en" sz="1800" b="1">
                <a:solidFill>
                  <a:srgbClr val="CC0000"/>
                </a:solidFill>
                <a:latin typeface="Roboto"/>
                <a:ea typeface="Roboto"/>
                <a:cs typeface="Roboto"/>
                <a:sym typeface="Roboto"/>
              </a:rPr>
              <a:t>KindSpring.org</a:t>
            </a:r>
            <a:r>
              <a:rPr lang="en" sz="1800">
                <a:solidFill>
                  <a:srgbClr val="434343"/>
                </a:solidFill>
                <a:latin typeface="Roboto"/>
                <a:ea typeface="Roboto"/>
                <a:cs typeface="Roboto"/>
                <a:sym typeface="Roboto"/>
              </a:rPr>
              <a:t> - holds a 21-day gratitude challenge (among other challenges)</a:t>
            </a:r>
          </a:p>
          <a:p>
            <a:pPr lvl="0" rtl="0">
              <a:lnSpc>
                <a:spcPct val="115000"/>
              </a:lnSpc>
              <a:spcBef>
                <a:spcPts val="0"/>
              </a:spcBef>
              <a:spcAft>
                <a:spcPts val="1600"/>
              </a:spcAft>
              <a:buNone/>
            </a:pPr>
            <a:r>
              <a:rPr lang="en" sz="1800" b="1">
                <a:solidFill>
                  <a:srgbClr val="CC0000"/>
                </a:solidFill>
                <a:latin typeface="Roboto"/>
                <a:ea typeface="Roboto"/>
                <a:cs typeface="Roboto"/>
                <a:sym typeface="Roboto"/>
              </a:rPr>
              <a:t>edX.org</a:t>
            </a:r>
            <a:r>
              <a:rPr lang="en" sz="1800">
                <a:solidFill>
                  <a:srgbClr val="434343"/>
                </a:solidFill>
                <a:latin typeface="Roboto"/>
                <a:ea typeface="Roboto"/>
                <a:cs typeface="Roboto"/>
                <a:sym typeface="Roboto"/>
              </a:rPr>
              <a:t> - free 8-week course “The Science of Happiness” offers an in-depth look at the gratitude journal</a:t>
            </a:r>
          </a:p>
          <a:p>
            <a:pPr lvl="0" rtl="0">
              <a:spcBef>
                <a:spcPts val="0"/>
              </a:spcBef>
              <a:buNone/>
            </a:pPr>
            <a:endParaRPr sz="3000">
              <a:solidFill>
                <a:srgbClr val="00695C"/>
              </a:solidFill>
              <a:latin typeface="Roboto"/>
              <a:ea typeface="Roboto"/>
              <a:cs typeface="Roboto"/>
              <a:sym typeface="Roboto"/>
            </a:endParaRPr>
          </a:p>
          <a:p>
            <a:pPr lvl="0" rtl="0">
              <a:spcBef>
                <a:spcPts val="0"/>
              </a:spcBef>
              <a:buNone/>
            </a:pPr>
            <a:endParaRPr sz="2400">
              <a:solidFill>
                <a:srgbClr val="00695C"/>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539725"/>
            <a:ext cx="8495400" cy="1885200"/>
          </a:xfrm>
          <a:prstGeom prst="rect">
            <a:avLst/>
          </a:prstGeom>
        </p:spPr>
        <p:txBody>
          <a:bodyPr wrap="square" lIns="91425" tIns="91425" rIns="91425" bIns="91425" anchor="t" anchorCtr="0">
            <a:noAutofit/>
          </a:bodyPr>
          <a:lstStyle/>
          <a:p>
            <a:pPr lvl="0">
              <a:spcBef>
                <a:spcPts val="0"/>
              </a:spcBef>
              <a:buNone/>
            </a:pPr>
            <a:r>
              <a:rPr lang="en" sz="9600"/>
              <a:t>Happiness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9950" y="218925"/>
            <a:ext cx="8512500" cy="905700"/>
          </a:xfrm>
          <a:prstGeom prst="rect">
            <a:avLst/>
          </a:prstGeom>
        </p:spPr>
        <p:txBody>
          <a:bodyPr wrap="square" lIns="91425" tIns="91425" rIns="91425" bIns="91425" anchor="t" anchorCtr="0">
            <a:noAutofit/>
          </a:bodyPr>
          <a:lstStyle/>
          <a:p>
            <a:pPr lvl="0">
              <a:spcBef>
                <a:spcPts val="0"/>
              </a:spcBef>
              <a:buNone/>
            </a:pPr>
            <a:r>
              <a:rPr lang="en" sz="4200"/>
              <a:t>Happiness - What is it?</a:t>
            </a:r>
          </a:p>
        </p:txBody>
      </p:sp>
      <p:sp>
        <p:nvSpPr>
          <p:cNvPr id="249" name="Shape 249"/>
          <p:cNvSpPr txBox="1"/>
          <p:nvPr/>
        </p:nvSpPr>
        <p:spPr>
          <a:xfrm>
            <a:off x="96600" y="1336175"/>
            <a:ext cx="8982900" cy="3718800"/>
          </a:xfrm>
          <a:prstGeom prst="rect">
            <a:avLst/>
          </a:prstGeom>
          <a:noFill/>
          <a:ln>
            <a:noFill/>
          </a:ln>
        </p:spPr>
        <p:txBody>
          <a:bodyPr wrap="square" lIns="91425" tIns="91425" rIns="91425" bIns="91425" anchor="t" anchorCtr="0">
            <a:noAutofit/>
          </a:bodyPr>
          <a:lstStyle/>
          <a:p>
            <a:pPr marL="457200" lvl="0" indent="-381000" rtl="0">
              <a:spcBef>
                <a:spcPts val="0"/>
              </a:spcBef>
              <a:buSzPct val="100000"/>
              <a:buChar char="-"/>
            </a:pPr>
            <a:r>
              <a:rPr lang="en" sz="2400"/>
              <a:t>Subjective well-being</a:t>
            </a:r>
          </a:p>
          <a:p>
            <a:pPr marL="457200" lvl="0" indent="-381000" rtl="0">
              <a:spcBef>
                <a:spcPts val="0"/>
              </a:spcBef>
              <a:buSzPct val="100000"/>
              <a:buChar char="-"/>
            </a:pPr>
            <a:r>
              <a:rPr lang="en" sz="2400"/>
              <a:t>Components: life satisfaction, positive and negative affect</a:t>
            </a:r>
          </a:p>
          <a:p>
            <a:pPr marL="457200" lvl="0" indent="-381000" rtl="0">
              <a:spcBef>
                <a:spcPts val="0"/>
              </a:spcBef>
              <a:buSzPct val="100000"/>
              <a:buChar char="-"/>
            </a:pPr>
            <a:r>
              <a:rPr lang="en" sz="2400"/>
              <a:t>Not all negative emotions are bad: anxiety, fear, guilt</a:t>
            </a:r>
          </a:p>
          <a:p>
            <a:pPr lvl="0" rtl="0">
              <a:spcBef>
                <a:spcPts val="0"/>
              </a:spcBef>
              <a:buNone/>
            </a:pPr>
            <a:endParaRPr sz="2400"/>
          </a:p>
          <a:p>
            <a:pPr lvl="0">
              <a:spcBef>
                <a:spcPts val="0"/>
              </a:spcBef>
              <a:buNone/>
            </a:pPr>
            <a:r>
              <a:rPr lang="en" sz="2400" b="1" i="1">
                <a:solidFill>
                  <a:srgbClr val="00695C"/>
                </a:solidFill>
              </a:rPr>
              <a:t>Research says - </a:t>
            </a:r>
            <a:r>
              <a:rPr lang="en" sz="2400" i="1">
                <a:solidFill>
                  <a:srgbClr val="00695C"/>
                </a:solidFill>
              </a:rPr>
              <a:t>Happiness leads to</a:t>
            </a:r>
            <a:r>
              <a:rPr lang="en" sz="2400" b="1" i="1">
                <a:solidFill>
                  <a:srgbClr val="00695C"/>
                </a:solidFill>
              </a:rPr>
              <a:t> </a:t>
            </a:r>
            <a:r>
              <a:rPr lang="en" sz="2400" i="1">
                <a:solidFill>
                  <a:srgbClr val="00695C"/>
                </a:solidFill>
              </a:rPr>
              <a:t>better physical health and recovery, longer life, stronger immune systems, more productivity and creativity in work, better social functioning and academic achievement (Suldo, Huebner, Savage &amp; Thalji, 2011).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03525" y="172525"/>
            <a:ext cx="3914700" cy="4590000"/>
          </a:xfrm>
          <a:prstGeom prst="rect">
            <a:avLst/>
          </a:prstGeom>
        </p:spPr>
        <p:txBody>
          <a:bodyPr wrap="square" lIns="91425" tIns="91425" rIns="91425" bIns="91425" anchor="t" anchorCtr="0">
            <a:noAutofit/>
          </a:bodyPr>
          <a:lstStyle/>
          <a:p>
            <a:pPr lvl="0" algn="ctr" rtl="0">
              <a:spcBef>
                <a:spcPts val="0"/>
              </a:spcBef>
              <a:buNone/>
            </a:pPr>
            <a:endParaRPr sz="3000"/>
          </a:p>
          <a:p>
            <a:pPr lvl="0" algn="ctr" rtl="0">
              <a:spcBef>
                <a:spcPts val="0"/>
              </a:spcBef>
              <a:buNone/>
            </a:pPr>
            <a:r>
              <a:rPr lang="en" sz="5000"/>
              <a:t>Activities </a:t>
            </a:r>
          </a:p>
          <a:p>
            <a:pPr lvl="0" algn="ctr" rtl="0">
              <a:spcBef>
                <a:spcPts val="0"/>
              </a:spcBef>
              <a:buNone/>
            </a:pPr>
            <a:r>
              <a:rPr lang="en" sz="5000"/>
              <a:t>to Promote Happiness</a:t>
            </a:r>
          </a:p>
        </p:txBody>
      </p:sp>
      <p:sp>
        <p:nvSpPr>
          <p:cNvPr id="255" name="Shape 255"/>
          <p:cNvSpPr txBox="1">
            <a:spLocks noGrp="1"/>
          </p:cNvSpPr>
          <p:nvPr>
            <p:ph type="body" idx="1"/>
          </p:nvPr>
        </p:nvSpPr>
        <p:spPr>
          <a:xfrm>
            <a:off x="4580275" y="381000"/>
            <a:ext cx="4166400" cy="4381500"/>
          </a:xfrm>
          <a:prstGeom prst="rect">
            <a:avLst/>
          </a:prstGeom>
        </p:spPr>
        <p:txBody>
          <a:bodyPr wrap="square" lIns="91425" tIns="91425" rIns="91425" bIns="91425" anchor="t" anchorCtr="0">
            <a:noAutofit/>
          </a:bodyPr>
          <a:lstStyle/>
          <a:p>
            <a:pPr lvl="0">
              <a:spcBef>
                <a:spcPts val="0"/>
              </a:spcBef>
              <a:buNone/>
            </a:pPr>
            <a:endParaRPr sz="3600" b="1">
              <a:solidFill>
                <a:srgbClr val="00695C"/>
              </a:solidFill>
            </a:endParaRPr>
          </a:p>
          <a:p>
            <a:pPr lvl="0">
              <a:spcBef>
                <a:spcPts val="0"/>
              </a:spcBef>
              <a:buNone/>
            </a:pPr>
            <a:r>
              <a:rPr lang="en" sz="3600" b="1">
                <a:solidFill>
                  <a:srgbClr val="00695C"/>
                </a:solidFill>
              </a:rPr>
              <a:t>Me at My Best</a:t>
            </a:r>
          </a:p>
          <a:p>
            <a:pPr lvl="0" rtl="0">
              <a:spcBef>
                <a:spcPts val="0"/>
              </a:spcBef>
              <a:buNone/>
            </a:pPr>
            <a:r>
              <a:rPr lang="en" sz="3600" b="1">
                <a:solidFill>
                  <a:srgbClr val="00695C"/>
                </a:solidFill>
              </a:rPr>
              <a:t>Acts of Kindness</a:t>
            </a:r>
          </a:p>
          <a:p>
            <a:pPr lvl="0" rtl="0">
              <a:spcBef>
                <a:spcPts val="0"/>
              </a:spcBef>
              <a:buNone/>
            </a:pPr>
            <a:endParaRPr sz="2200">
              <a:solidFill>
                <a:srgbClr val="00695C"/>
              </a:solidFill>
            </a:endParaRPr>
          </a:p>
          <a:p>
            <a:pPr lvl="0" rtl="0">
              <a:spcBef>
                <a:spcPts val="0"/>
              </a:spcBef>
              <a:buNone/>
            </a:pPr>
            <a:endParaRPr sz="2200">
              <a:solidFill>
                <a:srgbClr val="00695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Me at My Best</a:t>
            </a:r>
          </a:p>
        </p:txBody>
      </p:sp>
      <p:sp>
        <p:nvSpPr>
          <p:cNvPr id="261" name="Shape 261"/>
          <p:cNvSpPr txBox="1"/>
          <p:nvPr/>
        </p:nvSpPr>
        <p:spPr>
          <a:xfrm>
            <a:off x="241550" y="1466500"/>
            <a:ext cx="8817900" cy="3398700"/>
          </a:xfrm>
          <a:prstGeom prst="rect">
            <a:avLst/>
          </a:prstGeom>
          <a:noFill/>
          <a:ln>
            <a:noFill/>
          </a:ln>
        </p:spPr>
        <p:txBody>
          <a:bodyPr wrap="square" lIns="91425" tIns="91425" rIns="91425" bIns="91425" anchor="t" anchorCtr="0">
            <a:noAutofit/>
          </a:bodyPr>
          <a:lstStyle/>
          <a:p>
            <a:pPr marL="457200" lvl="0" indent="-406400" rtl="0">
              <a:spcBef>
                <a:spcPts val="0"/>
              </a:spcBef>
              <a:buClr>
                <a:srgbClr val="00695C"/>
              </a:buClr>
              <a:buSzPct val="100000"/>
              <a:buFont typeface="Roboto"/>
              <a:buChar char="-"/>
            </a:pPr>
            <a:r>
              <a:rPr lang="en" sz="2800">
                <a:solidFill>
                  <a:srgbClr val="00695C"/>
                </a:solidFill>
                <a:latin typeface="Roboto"/>
                <a:ea typeface="Roboto"/>
                <a:cs typeface="Roboto"/>
                <a:sym typeface="Roboto"/>
              </a:rPr>
              <a:t>Reflect on times you’ve excelled at something, what were your inner qualities that helped you succeed in those moments?</a:t>
            </a:r>
          </a:p>
          <a:p>
            <a:pPr marL="457200" lvl="0" indent="-406400" rtl="0">
              <a:spcBef>
                <a:spcPts val="0"/>
              </a:spcBef>
              <a:buClr>
                <a:srgbClr val="00695C"/>
              </a:buClr>
              <a:buSzPct val="100000"/>
              <a:buFont typeface="Roboto"/>
              <a:buChar char="-"/>
            </a:pPr>
            <a:r>
              <a:rPr lang="en" sz="2800">
                <a:solidFill>
                  <a:srgbClr val="00695C"/>
                </a:solidFill>
                <a:latin typeface="Roboto"/>
                <a:ea typeface="Roboto"/>
                <a:cs typeface="Roboto"/>
                <a:sym typeface="Roboto"/>
              </a:rPr>
              <a:t>Should be entirely based on strengths</a:t>
            </a:r>
          </a:p>
          <a:p>
            <a:pPr lvl="0" rtl="0">
              <a:spcBef>
                <a:spcPts val="0"/>
              </a:spcBef>
              <a:buNone/>
            </a:pPr>
            <a:endParaRPr sz="2800">
              <a:solidFill>
                <a:srgbClr val="00695C"/>
              </a:solidFill>
              <a:latin typeface="Roboto"/>
              <a:ea typeface="Roboto"/>
              <a:cs typeface="Roboto"/>
              <a:sym typeface="Roboto"/>
            </a:endParaRPr>
          </a:p>
          <a:p>
            <a:pPr lvl="0" rtl="0">
              <a:spcBef>
                <a:spcPts val="0"/>
              </a:spcBef>
              <a:buNone/>
            </a:pPr>
            <a:r>
              <a:rPr lang="en" sz="2400" b="1" i="1">
                <a:solidFill>
                  <a:srgbClr val="00695C"/>
                </a:solidFill>
              </a:rPr>
              <a:t>Research says - </a:t>
            </a:r>
            <a:r>
              <a:rPr lang="en" sz="2400" i="1">
                <a:solidFill>
                  <a:srgbClr val="00695C"/>
                </a:solidFill>
              </a:rPr>
              <a:t>Experiencing positive emotions creates an increase in cognitive capacity and behavioral flexibility that in turn has positive impacts on social relationships and well-being</a:t>
            </a:r>
          </a:p>
          <a:p>
            <a:pPr lvl="0" rtl="0">
              <a:spcBef>
                <a:spcPts val="0"/>
              </a:spcBef>
              <a:buNone/>
            </a:pPr>
            <a:endParaRPr sz="2400">
              <a:solidFill>
                <a:srgbClr val="00695C"/>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Acts of Kindness</a:t>
            </a:r>
          </a:p>
        </p:txBody>
      </p:sp>
      <p:sp>
        <p:nvSpPr>
          <p:cNvPr id="267" name="Shape 267"/>
          <p:cNvSpPr txBox="1"/>
          <p:nvPr/>
        </p:nvSpPr>
        <p:spPr>
          <a:xfrm>
            <a:off x="226200" y="1466500"/>
            <a:ext cx="8606100" cy="3398700"/>
          </a:xfrm>
          <a:prstGeom prst="rect">
            <a:avLst/>
          </a:prstGeom>
          <a:noFill/>
          <a:ln>
            <a:noFill/>
          </a:ln>
        </p:spPr>
        <p:txBody>
          <a:bodyPr wrap="square" lIns="91425" tIns="91425" rIns="91425" bIns="91425" anchor="t" anchorCtr="0">
            <a:noAutofit/>
          </a:bodyPr>
          <a:lstStyle/>
          <a:p>
            <a:pPr marL="457200" lvl="0" indent="-419100" rtl="0">
              <a:spcBef>
                <a:spcPts val="0"/>
              </a:spcBef>
              <a:buClr>
                <a:srgbClr val="00695C"/>
              </a:buClr>
              <a:buSzPct val="100000"/>
              <a:buFont typeface="Roboto"/>
              <a:buChar char="-"/>
            </a:pPr>
            <a:r>
              <a:rPr lang="en" sz="3000">
                <a:solidFill>
                  <a:srgbClr val="00695C"/>
                </a:solidFill>
                <a:latin typeface="Roboto"/>
                <a:ea typeface="Roboto"/>
                <a:cs typeface="Roboto"/>
                <a:sym typeface="Roboto"/>
              </a:rPr>
              <a:t>Do kind things for others</a:t>
            </a:r>
          </a:p>
          <a:p>
            <a:pPr marL="457200" lvl="0" indent="-419100" rtl="0">
              <a:spcBef>
                <a:spcPts val="0"/>
              </a:spcBef>
              <a:buClr>
                <a:srgbClr val="00695C"/>
              </a:buClr>
              <a:buSzPct val="100000"/>
              <a:buFont typeface="Roboto"/>
              <a:buChar char="-"/>
            </a:pPr>
            <a:r>
              <a:rPr lang="en" sz="3000">
                <a:solidFill>
                  <a:srgbClr val="00695C"/>
                </a:solidFill>
                <a:latin typeface="Roboto"/>
                <a:ea typeface="Roboto"/>
                <a:cs typeface="Roboto"/>
                <a:sym typeface="Roboto"/>
              </a:rPr>
              <a:t>Pick a goal of 1 or 2 a day and discuss them during class or small groups; how did that person respond? How do you feel?</a:t>
            </a:r>
          </a:p>
          <a:p>
            <a:pPr marL="457200" lvl="0" indent="-419100" rtl="0">
              <a:spcBef>
                <a:spcPts val="0"/>
              </a:spcBef>
              <a:buClr>
                <a:srgbClr val="00695C"/>
              </a:buClr>
              <a:buSzPct val="100000"/>
              <a:buFont typeface="Roboto"/>
              <a:buChar char="-"/>
            </a:pPr>
            <a:r>
              <a:rPr lang="en" sz="3000">
                <a:solidFill>
                  <a:srgbClr val="00695C"/>
                </a:solidFill>
                <a:latin typeface="Roboto"/>
                <a:ea typeface="Roboto"/>
                <a:cs typeface="Roboto"/>
                <a:sym typeface="Roboto"/>
              </a:rPr>
              <a:t>Pay it Forward</a:t>
            </a:r>
          </a:p>
          <a:p>
            <a:pPr lvl="0" rtl="0">
              <a:spcBef>
                <a:spcPts val="0"/>
              </a:spcBef>
              <a:buNone/>
            </a:pPr>
            <a:r>
              <a:rPr lang="en" sz="3000" b="1">
                <a:solidFill>
                  <a:srgbClr val="2A3990"/>
                </a:solidFill>
                <a:latin typeface="Roboto"/>
                <a:ea typeface="Roboto"/>
                <a:cs typeface="Roboto"/>
                <a:sym typeface="Roboto"/>
              </a:rPr>
              <a:t>Example:</a:t>
            </a:r>
            <a:r>
              <a:rPr lang="en" sz="3000" b="1">
                <a:solidFill>
                  <a:srgbClr val="2A3990"/>
                </a:solidFill>
                <a:latin typeface="Roboto"/>
                <a:ea typeface="Roboto"/>
                <a:cs typeface="Roboto"/>
                <a:sym typeface="Roboto"/>
                <a:hlinkClick r:id="rId3"/>
              </a:rPr>
              <a:t> </a:t>
            </a:r>
            <a:r>
              <a:rPr lang="en" sz="3000" b="1" u="sng">
                <a:solidFill>
                  <a:schemeClr val="hlink"/>
                </a:solidFill>
                <a:latin typeface="Roboto"/>
                <a:ea typeface="Roboto"/>
                <a:cs typeface="Roboto"/>
                <a:sym typeface="Roboto"/>
                <a:hlinkClick r:id="rId3"/>
              </a:rPr>
              <a:t>school</a:t>
            </a:r>
            <a:r>
              <a:rPr lang="en" sz="3000" b="1" u="sng">
                <a:solidFill>
                  <a:schemeClr val="hlink"/>
                </a:solidFill>
                <a:latin typeface="Roboto"/>
                <a:ea typeface="Roboto"/>
                <a:cs typeface="Roboto"/>
                <a:sym typeface="Roboto"/>
              </a:rPr>
              <a:t> </a:t>
            </a:r>
            <a:r>
              <a:rPr lang="en" sz="3000" b="1">
                <a:solidFill>
                  <a:srgbClr val="2A3990"/>
                </a:solidFill>
                <a:latin typeface="Roboto"/>
                <a:ea typeface="Roboto"/>
                <a:cs typeface="Roboto"/>
                <a:sym typeface="Roboto"/>
              </a:rPr>
              <a:t>activity involving acts of kindness and paying it forward</a:t>
            </a:r>
          </a:p>
          <a:p>
            <a:pPr lvl="0" rtl="0">
              <a:spcBef>
                <a:spcPts val="0"/>
              </a:spcBef>
              <a:buNone/>
            </a:pPr>
            <a:endParaRPr sz="3000">
              <a:solidFill>
                <a:srgbClr val="00695C"/>
              </a:solidFill>
              <a:latin typeface="Roboto"/>
              <a:ea typeface="Roboto"/>
              <a:cs typeface="Roboto"/>
              <a:sym typeface="Roboto"/>
            </a:endParaRPr>
          </a:p>
          <a:p>
            <a:pPr lvl="0" rtl="0">
              <a:spcBef>
                <a:spcPts val="0"/>
              </a:spcBef>
              <a:buNone/>
            </a:pPr>
            <a:endParaRPr sz="2400">
              <a:solidFill>
                <a:srgbClr val="00695C"/>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Happiness - Resources</a:t>
            </a:r>
          </a:p>
        </p:txBody>
      </p:sp>
      <p:sp>
        <p:nvSpPr>
          <p:cNvPr id="273" name="Shape 273"/>
          <p:cNvSpPr txBox="1"/>
          <p:nvPr/>
        </p:nvSpPr>
        <p:spPr>
          <a:xfrm>
            <a:off x="0" y="1310300"/>
            <a:ext cx="9144000" cy="3833100"/>
          </a:xfrm>
          <a:prstGeom prst="rect">
            <a:avLst/>
          </a:prstGeom>
          <a:noFill/>
          <a:ln w="9525" cap="flat" cmpd="sng">
            <a:solidFill>
              <a:srgbClr val="98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1800" b="1">
                <a:solidFill>
                  <a:srgbClr val="CC4125"/>
                </a:solidFill>
                <a:latin typeface="Roboto"/>
                <a:ea typeface="Roboto"/>
                <a:cs typeface="Roboto"/>
                <a:sym typeface="Roboto"/>
              </a:rPr>
              <a:t>World Database on Happiness</a:t>
            </a:r>
            <a:r>
              <a:rPr lang="en" sz="1800">
                <a:latin typeface="Roboto"/>
                <a:ea typeface="Roboto"/>
                <a:cs typeface="Roboto"/>
                <a:sym typeface="Roboto"/>
              </a:rPr>
              <a:t> - all things related to happiness research </a:t>
            </a:r>
            <a:r>
              <a:rPr lang="en" sz="1800" u="sng">
                <a:solidFill>
                  <a:schemeClr val="hlink"/>
                </a:solidFill>
                <a:latin typeface="Roboto"/>
                <a:ea typeface="Roboto"/>
                <a:cs typeface="Roboto"/>
                <a:sym typeface="Roboto"/>
                <a:hlinkClick r:id="rId3"/>
              </a:rPr>
              <a:t>http://www.worlddatabaseofhappiness.eur.nl/</a:t>
            </a:r>
          </a:p>
          <a:p>
            <a:pPr lvl="0">
              <a:spcBef>
                <a:spcPts val="0"/>
              </a:spcBef>
              <a:buNone/>
            </a:pPr>
            <a:endParaRPr sz="1800">
              <a:latin typeface="Roboto"/>
              <a:ea typeface="Roboto"/>
              <a:cs typeface="Roboto"/>
              <a:sym typeface="Roboto"/>
            </a:endParaRPr>
          </a:p>
          <a:p>
            <a:pPr lvl="0">
              <a:spcBef>
                <a:spcPts val="0"/>
              </a:spcBef>
              <a:buNone/>
            </a:pPr>
            <a:r>
              <a:rPr lang="en" sz="1800" b="1">
                <a:solidFill>
                  <a:srgbClr val="CC4125"/>
                </a:solidFill>
                <a:latin typeface="Roboto"/>
                <a:ea typeface="Roboto"/>
                <a:cs typeface="Roboto"/>
                <a:sym typeface="Roboto"/>
              </a:rPr>
              <a:t>Livehappy.com </a:t>
            </a:r>
            <a:r>
              <a:rPr lang="en" sz="1800">
                <a:latin typeface="Roboto"/>
                <a:ea typeface="Roboto"/>
                <a:cs typeface="Roboto"/>
                <a:sym typeface="Roboto"/>
              </a:rPr>
              <a:t>- good resource for current articles and podcasts related to positive psychology in general and specific items related to Happiness</a:t>
            </a:r>
          </a:p>
          <a:p>
            <a:pPr lvl="0">
              <a:spcBef>
                <a:spcPts val="0"/>
              </a:spcBef>
              <a:buNone/>
            </a:pPr>
            <a:endParaRPr sz="1800">
              <a:latin typeface="Roboto"/>
              <a:ea typeface="Roboto"/>
              <a:cs typeface="Roboto"/>
              <a:sym typeface="Roboto"/>
            </a:endParaRPr>
          </a:p>
          <a:p>
            <a:pPr lvl="0">
              <a:spcBef>
                <a:spcPts val="0"/>
              </a:spcBef>
              <a:buNone/>
            </a:pPr>
            <a:r>
              <a:rPr lang="en" sz="1800" b="1">
                <a:solidFill>
                  <a:srgbClr val="CC4125"/>
                </a:solidFill>
                <a:latin typeface="Roboto"/>
                <a:ea typeface="Roboto"/>
                <a:cs typeface="Roboto"/>
                <a:sym typeface="Roboto"/>
              </a:rPr>
              <a:t>Atmybest.com </a:t>
            </a:r>
            <a:r>
              <a:rPr lang="en" sz="1800">
                <a:latin typeface="Roboto"/>
                <a:ea typeface="Roboto"/>
                <a:cs typeface="Roboto"/>
                <a:sym typeface="Roboto"/>
              </a:rPr>
              <a:t>- for profit (some free options) resource to track Happiness using Strength Cards and engaging visual App and online tool to use with students </a:t>
            </a:r>
          </a:p>
          <a:p>
            <a:pPr lvl="0">
              <a:spcBef>
                <a:spcPts val="0"/>
              </a:spcBef>
              <a:buNone/>
            </a:pPr>
            <a:endParaRPr sz="1800">
              <a:latin typeface="Roboto"/>
              <a:ea typeface="Roboto"/>
              <a:cs typeface="Roboto"/>
              <a:sym typeface="Roboto"/>
            </a:endParaRPr>
          </a:p>
          <a:p>
            <a:pPr lvl="0">
              <a:spcBef>
                <a:spcPts val="0"/>
              </a:spcBef>
              <a:buNone/>
            </a:pPr>
            <a:r>
              <a:rPr lang="en" sz="1800" b="1">
                <a:solidFill>
                  <a:srgbClr val="CC4125"/>
                </a:solidFill>
                <a:latin typeface="Roboto"/>
                <a:ea typeface="Roboto"/>
                <a:cs typeface="Roboto"/>
                <a:sym typeface="Roboto"/>
              </a:rPr>
              <a:t>Positivepsychologyprogram.com </a:t>
            </a:r>
            <a:r>
              <a:rPr lang="en" sz="1800">
                <a:latin typeface="Roboto"/>
                <a:ea typeface="Roboto"/>
                <a:cs typeface="Roboto"/>
                <a:sym typeface="Roboto"/>
              </a:rPr>
              <a:t>- great resource (some free and some for pay) for finding specific activities to do with students and to explain concepts more in-depth</a:t>
            </a:r>
          </a:p>
          <a:p>
            <a:pPr lvl="0">
              <a:spcBef>
                <a:spcPts val="0"/>
              </a:spcBef>
              <a:buNone/>
            </a:pPr>
            <a:endParaRPr sz="1800">
              <a:latin typeface="Roboto"/>
              <a:ea typeface="Roboto"/>
              <a:cs typeface="Roboto"/>
              <a:sym typeface="Roboto"/>
            </a:endParaRPr>
          </a:p>
          <a:p>
            <a:pPr lvl="0" rtl="0">
              <a:spcBef>
                <a:spcPts val="0"/>
              </a:spcBef>
              <a:buNone/>
            </a:pPr>
            <a:r>
              <a:rPr lang="en" sz="1800" b="1">
                <a:solidFill>
                  <a:srgbClr val="CC4125"/>
                </a:solidFill>
                <a:latin typeface="Roboto"/>
                <a:ea typeface="Roboto"/>
                <a:cs typeface="Roboto"/>
                <a:sym typeface="Roboto"/>
              </a:rPr>
              <a:t>Acts.kindness.org </a:t>
            </a:r>
            <a:r>
              <a:rPr lang="en" sz="1800">
                <a:latin typeface="Roboto"/>
                <a:ea typeface="Roboto"/>
                <a:cs typeface="Roboto"/>
                <a:sym typeface="Roboto"/>
              </a:rPr>
              <a:t>- an abundance of suggested activities to do with children and youth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187950"/>
            <a:ext cx="8520600" cy="1282500"/>
          </a:xfrm>
          <a:prstGeom prst="rect">
            <a:avLst/>
          </a:prstGeom>
        </p:spPr>
        <p:txBody>
          <a:bodyPr wrap="square" lIns="91425" tIns="91425" rIns="91425" bIns="91425" anchor="t" anchorCtr="0">
            <a:noAutofit/>
          </a:bodyPr>
          <a:lstStyle/>
          <a:p>
            <a:pPr lvl="0" algn="ctr">
              <a:spcBef>
                <a:spcPts val="0"/>
              </a:spcBef>
              <a:buNone/>
            </a:pPr>
            <a:r>
              <a:rPr lang="en" sz="3800" b="1"/>
              <a:t>3 Things You Want</a:t>
            </a:r>
          </a:p>
        </p:txBody>
      </p:sp>
      <p:sp>
        <p:nvSpPr>
          <p:cNvPr id="77" name="Shape 77"/>
          <p:cNvSpPr txBox="1"/>
          <p:nvPr/>
        </p:nvSpPr>
        <p:spPr>
          <a:xfrm>
            <a:off x="311700" y="1149075"/>
            <a:ext cx="2541600" cy="3720000"/>
          </a:xfrm>
          <a:prstGeom prst="rect">
            <a:avLst/>
          </a:prstGeom>
          <a:noFill/>
          <a:ln>
            <a:noFill/>
          </a:ln>
        </p:spPr>
        <p:txBody>
          <a:bodyPr wrap="square" lIns="91425" tIns="91425" rIns="91425" bIns="91425" anchor="t" anchorCtr="0">
            <a:noAutofit/>
          </a:bodyPr>
          <a:lstStyle/>
          <a:p>
            <a:pPr lvl="0">
              <a:spcBef>
                <a:spcPts val="0"/>
              </a:spcBef>
              <a:buNone/>
            </a:pPr>
            <a:r>
              <a:rPr lang="en" sz="3000"/>
              <a:t>Take a minute to think about the students you work with and even your own children...</a:t>
            </a:r>
          </a:p>
          <a:p>
            <a:pPr lvl="0">
              <a:spcBef>
                <a:spcPts val="0"/>
              </a:spcBef>
              <a:buNone/>
            </a:pPr>
            <a:endParaRPr sz="1800"/>
          </a:p>
        </p:txBody>
      </p:sp>
      <p:pic>
        <p:nvPicPr>
          <p:cNvPr id="78" name="Shape 78" descr="File:The Thinker, Auguste Rodin.jpg - Wikimedia Commons"/>
          <p:cNvPicPr preferRelativeResize="0"/>
          <p:nvPr/>
        </p:nvPicPr>
        <p:blipFill>
          <a:blip r:embed="rId3">
            <a:alphaModFix/>
          </a:blip>
          <a:stretch>
            <a:fillRect/>
          </a:stretch>
        </p:blipFill>
        <p:spPr>
          <a:xfrm>
            <a:off x="3261448" y="1358438"/>
            <a:ext cx="2179072" cy="3252376"/>
          </a:xfrm>
          <a:prstGeom prst="rect">
            <a:avLst/>
          </a:prstGeom>
          <a:noFill/>
          <a:ln>
            <a:noFill/>
          </a:ln>
        </p:spPr>
      </p:pic>
      <p:sp>
        <p:nvSpPr>
          <p:cNvPr id="79" name="Shape 79"/>
          <p:cNvSpPr txBox="1"/>
          <p:nvPr/>
        </p:nvSpPr>
        <p:spPr>
          <a:xfrm>
            <a:off x="6290750" y="1149075"/>
            <a:ext cx="2600100" cy="3817200"/>
          </a:xfrm>
          <a:prstGeom prst="rect">
            <a:avLst/>
          </a:prstGeom>
          <a:noFill/>
          <a:ln>
            <a:noFill/>
          </a:ln>
        </p:spPr>
        <p:txBody>
          <a:bodyPr wrap="square" lIns="91425" tIns="91425" rIns="91425" bIns="91425" anchor="t" anchorCtr="0">
            <a:noAutofit/>
          </a:bodyPr>
          <a:lstStyle/>
          <a:p>
            <a:pPr lvl="0">
              <a:spcBef>
                <a:spcPts val="0"/>
              </a:spcBef>
              <a:buNone/>
            </a:pPr>
            <a:r>
              <a:rPr lang="en" sz="3000"/>
              <a:t>...Write down 3 things that you really, deeply, want for those children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Creating Positive Institutions </a:t>
            </a:r>
          </a:p>
        </p:txBody>
      </p:sp>
      <p:sp>
        <p:nvSpPr>
          <p:cNvPr id="279" name="Shape 279"/>
          <p:cNvSpPr txBox="1"/>
          <p:nvPr/>
        </p:nvSpPr>
        <p:spPr>
          <a:xfrm>
            <a:off x="0" y="1310300"/>
            <a:ext cx="9144000" cy="3833100"/>
          </a:xfrm>
          <a:prstGeom prst="rect">
            <a:avLst/>
          </a:prstGeom>
          <a:noFill/>
          <a:ln w="9525" cap="flat" cmpd="sng">
            <a:solidFill>
              <a:srgbClr val="98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3000" b="1">
                <a:solidFill>
                  <a:srgbClr val="2A3990"/>
                </a:solidFill>
                <a:latin typeface="Roboto"/>
                <a:ea typeface="Roboto"/>
                <a:cs typeface="Roboto"/>
                <a:sym typeface="Roboto"/>
              </a:rPr>
              <a:t>Create a more positive institution:</a:t>
            </a:r>
          </a:p>
          <a:p>
            <a:pPr lvl="0">
              <a:spcBef>
                <a:spcPts val="0"/>
              </a:spcBef>
              <a:buNone/>
            </a:pPr>
            <a:endParaRPr sz="3000" b="1">
              <a:solidFill>
                <a:srgbClr val="45818E"/>
              </a:solidFill>
              <a:latin typeface="Roboto"/>
              <a:ea typeface="Roboto"/>
              <a:cs typeface="Roboto"/>
              <a:sym typeface="Roboto"/>
            </a:endParaRPr>
          </a:p>
          <a:p>
            <a:pPr marL="457200" lvl="0" indent="-419100">
              <a:lnSpc>
                <a:spcPct val="150000"/>
              </a:lnSpc>
              <a:spcBef>
                <a:spcPts val="0"/>
              </a:spcBef>
              <a:buClr>
                <a:srgbClr val="45818E"/>
              </a:buClr>
              <a:buSzPct val="100000"/>
              <a:buFont typeface="Roboto"/>
              <a:buChar char="●"/>
            </a:pPr>
            <a:r>
              <a:rPr lang="en" sz="3000" b="1">
                <a:solidFill>
                  <a:srgbClr val="45818E"/>
                </a:solidFill>
                <a:latin typeface="Roboto"/>
                <a:ea typeface="Roboto"/>
                <a:cs typeface="Roboto"/>
                <a:sym typeface="Roboto"/>
              </a:rPr>
              <a:t>Emphasize the Importance of Praise </a:t>
            </a:r>
          </a:p>
          <a:p>
            <a:pPr marL="457200" lvl="0" indent="-419100">
              <a:lnSpc>
                <a:spcPct val="150000"/>
              </a:lnSpc>
              <a:spcBef>
                <a:spcPts val="0"/>
              </a:spcBef>
              <a:buClr>
                <a:srgbClr val="45818E"/>
              </a:buClr>
              <a:buSzPct val="100000"/>
              <a:buFont typeface="Roboto"/>
              <a:buChar char="●"/>
            </a:pPr>
            <a:r>
              <a:rPr lang="en" sz="3000" b="1">
                <a:solidFill>
                  <a:srgbClr val="45818E"/>
                </a:solidFill>
                <a:latin typeface="Roboto"/>
                <a:ea typeface="Roboto"/>
                <a:cs typeface="Roboto"/>
                <a:sym typeface="Roboto"/>
              </a:rPr>
              <a:t>Use Prompts </a:t>
            </a:r>
          </a:p>
          <a:p>
            <a:pPr marL="457200" lvl="0" indent="-419100">
              <a:lnSpc>
                <a:spcPct val="150000"/>
              </a:lnSpc>
              <a:spcBef>
                <a:spcPts val="0"/>
              </a:spcBef>
              <a:buClr>
                <a:srgbClr val="45818E"/>
              </a:buClr>
              <a:buSzPct val="100000"/>
              <a:buFont typeface="Roboto"/>
              <a:buChar char="●"/>
            </a:pPr>
            <a:r>
              <a:rPr lang="en" sz="3000" b="1">
                <a:solidFill>
                  <a:srgbClr val="45818E"/>
                </a:solidFill>
                <a:latin typeface="Roboto"/>
                <a:ea typeface="Roboto"/>
                <a:cs typeface="Roboto"/>
                <a:sym typeface="Roboto"/>
              </a:rPr>
              <a:t>Provide In-Class Performance Feedback</a:t>
            </a:r>
          </a:p>
          <a:p>
            <a:pPr marL="457200" lvl="0" indent="-419100">
              <a:lnSpc>
                <a:spcPct val="150000"/>
              </a:lnSpc>
              <a:spcBef>
                <a:spcPts val="0"/>
              </a:spcBef>
              <a:buClr>
                <a:srgbClr val="45818E"/>
              </a:buClr>
              <a:buSzPct val="100000"/>
              <a:buFont typeface="Roboto"/>
              <a:buChar char="●"/>
            </a:pPr>
            <a:r>
              <a:rPr lang="en" sz="3000" b="1">
                <a:solidFill>
                  <a:srgbClr val="45818E"/>
                </a:solidFill>
                <a:latin typeface="Roboto"/>
                <a:ea typeface="Roboto"/>
                <a:cs typeface="Roboto"/>
                <a:sym typeface="Roboto"/>
              </a:rPr>
              <a:t>Teach Self-Recruitment of Praise </a:t>
            </a:r>
          </a:p>
          <a:p>
            <a:pPr lvl="0">
              <a:spcBef>
                <a:spcPts val="0"/>
              </a:spcBef>
              <a:buNone/>
            </a:pPr>
            <a:endParaRPr sz="1800" b="1">
              <a:solidFill>
                <a:srgbClr val="45818E"/>
              </a:solidFill>
              <a:latin typeface="Roboto"/>
              <a:ea typeface="Roboto"/>
              <a:cs typeface="Roboto"/>
              <a:sym typeface="Roboto"/>
            </a:endParaRPr>
          </a:p>
          <a:p>
            <a:pPr lvl="0">
              <a:spcBef>
                <a:spcPts val="0"/>
              </a:spcBef>
              <a:buNone/>
            </a:pPr>
            <a:endParaRPr sz="1800" b="1">
              <a:solidFill>
                <a:srgbClr val="45818E"/>
              </a:solidFill>
              <a:latin typeface="Roboto"/>
              <a:ea typeface="Roboto"/>
              <a:cs typeface="Roboto"/>
              <a:sym typeface="Roboto"/>
            </a:endParaRPr>
          </a:p>
          <a:p>
            <a:pPr lvl="0">
              <a:spcBef>
                <a:spcPts val="0"/>
              </a:spcBef>
              <a:buNone/>
            </a:pPr>
            <a:endParaRPr sz="1800" b="1">
              <a:solidFill>
                <a:srgbClr val="45818E"/>
              </a:solidFill>
              <a:latin typeface="Roboto"/>
              <a:ea typeface="Roboto"/>
              <a:cs typeface="Roboto"/>
              <a:sym typeface="Roboto"/>
            </a:endParaRPr>
          </a:p>
          <a:p>
            <a:pPr lvl="0">
              <a:spcBef>
                <a:spcPts val="0"/>
              </a:spcBef>
              <a:buNone/>
            </a:pPr>
            <a:endParaRPr sz="1800" b="1">
              <a:solidFill>
                <a:srgbClr val="45818E"/>
              </a:solidFill>
              <a:latin typeface="Roboto"/>
              <a:ea typeface="Roboto"/>
              <a:cs typeface="Roboto"/>
              <a:sym typeface="Roboto"/>
            </a:endParaRPr>
          </a:p>
          <a:p>
            <a:pPr lvl="0" rtl="0">
              <a:spcBef>
                <a:spcPts val="0"/>
              </a:spcBef>
              <a:buNone/>
            </a:pPr>
            <a:endParaRPr sz="1800" b="1">
              <a:solidFill>
                <a:srgbClr val="45818E"/>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11725" y="253600"/>
            <a:ext cx="8520600" cy="870900"/>
          </a:xfrm>
          <a:prstGeom prst="rect">
            <a:avLst/>
          </a:prstGeom>
        </p:spPr>
        <p:txBody>
          <a:bodyPr wrap="square" lIns="91425" tIns="91425" rIns="91425" bIns="91425" anchor="t" anchorCtr="0">
            <a:noAutofit/>
          </a:bodyPr>
          <a:lstStyle/>
          <a:p>
            <a:pPr lvl="0">
              <a:spcBef>
                <a:spcPts val="0"/>
              </a:spcBef>
              <a:buNone/>
            </a:pPr>
            <a:r>
              <a:rPr lang="en" sz="4000"/>
              <a:t>Self-Recruiting Praise</a:t>
            </a:r>
          </a:p>
        </p:txBody>
      </p:sp>
      <p:sp>
        <p:nvSpPr>
          <p:cNvPr id="285" name="Shape 285"/>
          <p:cNvSpPr txBox="1">
            <a:spLocks noGrp="1"/>
          </p:cNvSpPr>
          <p:nvPr>
            <p:ph type="body" idx="1"/>
          </p:nvPr>
        </p:nvSpPr>
        <p:spPr>
          <a:xfrm>
            <a:off x="84525" y="1282125"/>
            <a:ext cx="8848200" cy="3733500"/>
          </a:xfrm>
          <a:prstGeom prst="rect">
            <a:avLst/>
          </a:prstGeom>
        </p:spPr>
        <p:txBody>
          <a:bodyPr wrap="square" lIns="91425" tIns="91425" rIns="91425" bIns="91425" anchor="t" anchorCtr="0">
            <a:noAutofit/>
          </a:bodyPr>
          <a:lstStyle/>
          <a:p>
            <a:pPr marL="457200" lvl="0" indent="-355600" rtl="0">
              <a:lnSpc>
                <a:spcPct val="115000"/>
              </a:lnSpc>
              <a:spcBef>
                <a:spcPts val="0"/>
              </a:spcBef>
              <a:spcAft>
                <a:spcPts val="0"/>
              </a:spcAft>
              <a:buClr>
                <a:srgbClr val="2A3990"/>
              </a:buClr>
              <a:buSzPct val="100000"/>
            </a:pPr>
            <a:r>
              <a:rPr lang="en" sz="2000" b="1">
                <a:solidFill>
                  <a:srgbClr val="2A3990"/>
                </a:solidFill>
              </a:rPr>
              <a:t>Discuss the rationale for recruiting teacher attention with the student</a:t>
            </a:r>
          </a:p>
          <a:p>
            <a:pPr marL="457200" lvl="0" indent="-355600" rtl="0">
              <a:lnSpc>
                <a:spcPct val="115000"/>
              </a:lnSpc>
              <a:spcBef>
                <a:spcPts val="0"/>
              </a:spcBef>
              <a:spcAft>
                <a:spcPts val="0"/>
              </a:spcAft>
              <a:buClr>
                <a:srgbClr val="2A3990"/>
              </a:buClr>
              <a:buSzPct val="100000"/>
            </a:pPr>
            <a:r>
              <a:rPr lang="en" sz="2000" b="1">
                <a:solidFill>
                  <a:srgbClr val="2A3990"/>
                </a:solidFill>
              </a:rPr>
              <a:t>Instruct students on when, how and how often to ask for help</a:t>
            </a:r>
          </a:p>
          <a:p>
            <a:pPr marL="457200" lvl="0" indent="-355600" rtl="0">
              <a:lnSpc>
                <a:spcPct val="115000"/>
              </a:lnSpc>
              <a:spcBef>
                <a:spcPts val="0"/>
              </a:spcBef>
              <a:spcAft>
                <a:spcPts val="0"/>
              </a:spcAft>
              <a:buClr>
                <a:srgbClr val="2A3990"/>
              </a:buClr>
              <a:buSzPct val="100000"/>
            </a:pPr>
            <a:r>
              <a:rPr lang="en" sz="2000" b="1">
                <a:solidFill>
                  <a:srgbClr val="2A3990"/>
                </a:solidFill>
              </a:rPr>
              <a:t>Model the recruiting strategy using a think-aloud procedure </a:t>
            </a:r>
          </a:p>
          <a:p>
            <a:pPr marL="1371600" lvl="0" indent="-355600" rtl="0">
              <a:lnSpc>
                <a:spcPct val="115000"/>
              </a:lnSpc>
              <a:spcBef>
                <a:spcPts val="0"/>
              </a:spcBef>
              <a:spcAft>
                <a:spcPts val="0"/>
              </a:spcAft>
              <a:buClr>
                <a:srgbClr val="45818E"/>
              </a:buClr>
              <a:buSzPct val="100000"/>
              <a:buAutoNum type="alphaLcPeriod"/>
            </a:pPr>
            <a:r>
              <a:rPr lang="en" sz="2000" b="1">
                <a:solidFill>
                  <a:srgbClr val="45818E"/>
                </a:solidFill>
              </a:rPr>
              <a:t>Okay, i’ve finished about half of my math problems and want to know how I’m doing</a:t>
            </a:r>
          </a:p>
          <a:p>
            <a:pPr marL="1371600" lvl="0" indent="-355600" rtl="0">
              <a:lnSpc>
                <a:spcPct val="115000"/>
              </a:lnSpc>
              <a:spcBef>
                <a:spcPts val="0"/>
              </a:spcBef>
              <a:spcAft>
                <a:spcPts val="0"/>
              </a:spcAft>
              <a:buClr>
                <a:srgbClr val="45818E"/>
              </a:buClr>
              <a:buSzPct val="100000"/>
              <a:buAutoNum type="alphaLcPeriod"/>
            </a:pPr>
            <a:r>
              <a:rPr lang="en" sz="2000" b="1">
                <a:solidFill>
                  <a:srgbClr val="45818E"/>
                </a:solidFill>
              </a:rPr>
              <a:t>Now I will look for the teacher</a:t>
            </a:r>
          </a:p>
          <a:p>
            <a:pPr marL="1371600" lvl="0" indent="-355600" rtl="0">
              <a:lnSpc>
                <a:spcPct val="115000"/>
              </a:lnSpc>
              <a:spcBef>
                <a:spcPts val="0"/>
              </a:spcBef>
              <a:spcAft>
                <a:spcPts val="0"/>
              </a:spcAft>
              <a:buClr>
                <a:srgbClr val="45818E"/>
              </a:buClr>
              <a:buSzPct val="100000"/>
              <a:buAutoNum type="alphaLcPeriod"/>
            </a:pPr>
            <a:r>
              <a:rPr lang="en" sz="2000" b="1">
                <a:solidFill>
                  <a:srgbClr val="45818E"/>
                </a:solidFill>
              </a:rPr>
              <a:t>She’s not busy, I’ll raise my hand now</a:t>
            </a:r>
          </a:p>
          <a:p>
            <a:pPr marL="457200" lvl="0" indent="-355600" rtl="0">
              <a:lnSpc>
                <a:spcPct val="115000"/>
              </a:lnSpc>
              <a:spcBef>
                <a:spcPts val="0"/>
              </a:spcBef>
              <a:spcAft>
                <a:spcPts val="0"/>
              </a:spcAft>
              <a:buClr>
                <a:srgbClr val="2A3990"/>
              </a:buClr>
              <a:buSzPct val="100000"/>
            </a:pPr>
            <a:r>
              <a:rPr lang="en" sz="2000" b="1">
                <a:solidFill>
                  <a:srgbClr val="2A3990"/>
                </a:solidFill>
              </a:rPr>
              <a:t>The teacher and students then role-play five different recruiting episodes</a:t>
            </a:r>
          </a:p>
          <a:p>
            <a:pPr marL="457200" lvl="0" indent="-355600" rtl="0">
              <a:lnSpc>
                <a:spcPct val="115000"/>
              </a:lnSpc>
              <a:spcBef>
                <a:spcPts val="0"/>
              </a:spcBef>
              <a:spcAft>
                <a:spcPts val="0"/>
              </a:spcAft>
              <a:buClr>
                <a:srgbClr val="2A3990"/>
              </a:buClr>
              <a:buSzPct val="100000"/>
            </a:pPr>
            <a:r>
              <a:rPr lang="en" sz="2000" b="1">
                <a:solidFill>
                  <a:srgbClr val="2A3990"/>
                </a:solidFill>
              </a:rPr>
              <a:t>The teacher asks the students to state the steps.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Positive Psychology Summary</a:t>
            </a:r>
          </a:p>
        </p:txBody>
      </p:sp>
      <p:sp>
        <p:nvSpPr>
          <p:cNvPr id="291" name="Shape 291"/>
          <p:cNvSpPr txBox="1"/>
          <p:nvPr/>
        </p:nvSpPr>
        <p:spPr>
          <a:xfrm>
            <a:off x="241550" y="1211675"/>
            <a:ext cx="8606100" cy="3818100"/>
          </a:xfrm>
          <a:prstGeom prst="rect">
            <a:avLst/>
          </a:prstGeom>
          <a:noFill/>
          <a:ln>
            <a:noFill/>
          </a:ln>
        </p:spPr>
        <p:txBody>
          <a:bodyPr wrap="square" lIns="91425" tIns="91425" rIns="91425" bIns="91425" anchor="t" anchorCtr="0">
            <a:noAutofit/>
          </a:bodyPr>
          <a:lstStyle/>
          <a:p>
            <a:pPr lvl="0">
              <a:spcBef>
                <a:spcPts val="0"/>
              </a:spcBef>
              <a:spcAft>
                <a:spcPts val="1000"/>
              </a:spcAft>
              <a:buNone/>
            </a:pPr>
            <a:r>
              <a:rPr lang="en" sz="2800">
                <a:solidFill>
                  <a:srgbClr val="00695C"/>
                </a:solidFill>
                <a:latin typeface="Roboto"/>
                <a:ea typeface="Roboto"/>
                <a:cs typeface="Roboto"/>
                <a:sym typeface="Roboto"/>
              </a:rPr>
              <a:t>It (usually) doesn’t cost anything and is easy to implement</a:t>
            </a:r>
          </a:p>
          <a:p>
            <a:pPr lvl="0">
              <a:spcBef>
                <a:spcPts val="0"/>
              </a:spcBef>
              <a:spcAft>
                <a:spcPts val="1000"/>
              </a:spcAft>
              <a:buNone/>
            </a:pPr>
            <a:r>
              <a:rPr lang="en" sz="2800">
                <a:solidFill>
                  <a:srgbClr val="00695C"/>
                </a:solidFill>
                <a:latin typeface="Roboto"/>
                <a:ea typeface="Roboto"/>
                <a:cs typeface="Roboto"/>
                <a:sym typeface="Roboto"/>
              </a:rPr>
              <a:t>Improves self-worth and satisfaction with life and school (research-supported)</a:t>
            </a:r>
          </a:p>
          <a:p>
            <a:pPr lvl="0">
              <a:spcBef>
                <a:spcPts val="0"/>
              </a:spcBef>
              <a:spcAft>
                <a:spcPts val="1000"/>
              </a:spcAft>
              <a:buNone/>
            </a:pPr>
            <a:r>
              <a:rPr lang="en" sz="2800">
                <a:solidFill>
                  <a:srgbClr val="00695C"/>
                </a:solidFill>
                <a:latin typeface="Roboto"/>
                <a:ea typeface="Roboto"/>
                <a:cs typeface="Roboto"/>
                <a:sym typeface="Roboto"/>
              </a:rPr>
              <a:t>Dovetails quite nicely with academic tasks</a:t>
            </a:r>
          </a:p>
          <a:p>
            <a:pPr lvl="0">
              <a:spcBef>
                <a:spcPts val="0"/>
              </a:spcBef>
              <a:buNone/>
            </a:pPr>
            <a:r>
              <a:rPr lang="en" sz="2800">
                <a:solidFill>
                  <a:srgbClr val="00695C"/>
                </a:solidFill>
                <a:latin typeface="Roboto"/>
                <a:ea typeface="Roboto"/>
                <a:cs typeface="Roboto"/>
                <a:sym typeface="Roboto"/>
              </a:rPr>
              <a:t>Makes you </a:t>
            </a:r>
            <a:r>
              <a:rPr lang="en" sz="2800" i="1">
                <a:solidFill>
                  <a:srgbClr val="00695C"/>
                </a:solidFill>
                <a:latin typeface="Roboto"/>
                <a:ea typeface="Roboto"/>
                <a:cs typeface="Roboto"/>
                <a:sym typeface="Roboto"/>
              </a:rPr>
              <a:t>feel </a:t>
            </a:r>
            <a:r>
              <a:rPr lang="en" sz="2800">
                <a:solidFill>
                  <a:srgbClr val="00695C"/>
                </a:solidFill>
                <a:latin typeface="Roboto"/>
                <a:ea typeface="Roboto"/>
                <a:cs typeface="Roboto"/>
                <a:sym typeface="Roboto"/>
              </a:rPr>
              <a:t>good</a:t>
            </a:r>
          </a:p>
          <a:p>
            <a:pPr lvl="0">
              <a:spcBef>
                <a:spcPts val="0"/>
              </a:spcBef>
              <a:buNone/>
            </a:pPr>
            <a:endParaRPr sz="1000">
              <a:solidFill>
                <a:srgbClr val="00695C"/>
              </a:solidFill>
              <a:latin typeface="Roboto"/>
              <a:ea typeface="Roboto"/>
              <a:cs typeface="Roboto"/>
              <a:sym typeface="Roboto"/>
            </a:endParaRPr>
          </a:p>
          <a:p>
            <a:pPr lvl="0" algn="ctr" rtl="0">
              <a:spcBef>
                <a:spcPts val="0"/>
              </a:spcBef>
              <a:buNone/>
            </a:pPr>
            <a:r>
              <a:rPr lang="en" sz="3400" b="1">
                <a:solidFill>
                  <a:srgbClr val="741B47"/>
                </a:solidFill>
                <a:latin typeface="Roboto"/>
                <a:ea typeface="Roboto"/>
                <a:cs typeface="Roboto"/>
                <a:sym typeface="Roboto"/>
              </a:rPr>
              <a:t>Adopt an ‘</a:t>
            </a:r>
            <a:r>
              <a:rPr lang="en" sz="3400" b="1" i="1">
                <a:solidFill>
                  <a:srgbClr val="741B47"/>
                </a:solidFill>
                <a:latin typeface="Roboto"/>
                <a:ea typeface="Roboto"/>
                <a:cs typeface="Roboto"/>
                <a:sym typeface="Roboto"/>
              </a:rPr>
              <a:t>Attitude of Gratitude’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11700" y="539725"/>
            <a:ext cx="8520600" cy="4335300"/>
          </a:xfrm>
          <a:prstGeom prst="rect">
            <a:avLst/>
          </a:prstGeom>
        </p:spPr>
        <p:txBody>
          <a:bodyPr wrap="square" lIns="91425" tIns="91425" rIns="91425" bIns="91425" anchor="t" anchorCtr="0">
            <a:noAutofit/>
          </a:bodyPr>
          <a:lstStyle/>
          <a:p>
            <a:pPr lvl="0">
              <a:spcBef>
                <a:spcPts val="0"/>
              </a:spcBef>
              <a:buNone/>
            </a:pPr>
            <a:r>
              <a:rPr lang="en" sz="4800"/>
              <a:t>Solution-Focused Counseling </a:t>
            </a:r>
          </a:p>
          <a:p>
            <a:pPr lvl="0" rtl="0">
              <a:spcBef>
                <a:spcPts val="0"/>
              </a:spcBef>
              <a:buNone/>
            </a:pPr>
            <a:r>
              <a:rPr lang="en" sz="4800"/>
              <a:t>in Schools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211350" y="500925"/>
            <a:ext cx="4043700" cy="2584800"/>
          </a:xfrm>
          <a:prstGeom prst="rect">
            <a:avLst/>
          </a:prstGeom>
        </p:spPr>
        <p:txBody>
          <a:bodyPr wrap="square" lIns="91425" tIns="91425" rIns="91425" bIns="91425" anchor="t" anchorCtr="0">
            <a:noAutofit/>
          </a:bodyPr>
          <a:lstStyle/>
          <a:p>
            <a:pPr lvl="0" algn="ctr">
              <a:spcBef>
                <a:spcPts val="0"/>
              </a:spcBef>
              <a:buNone/>
            </a:pPr>
            <a:r>
              <a:rPr lang="en" sz="3300"/>
              <a:t>Solution-Focused Counseling in Schools</a:t>
            </a:r>
          </a:p>
        </p:txBody>
      </p:sp>
      <p:sp>
        <p:nvSpPr>
          <p:cNvPr id="302" name="Shape 302"/>
          <p:cNvSpPr txBox="1">
            <a:spLocks noGrp="1"/>
          </p:cNvSpPr>
          <p:nvPr>
            <p:ph type="body" idx="1"/>
          </p:nvPr>
        </p:nvSpPr>
        <p:spPr>
          <a:xfrm>
            <a:off x="4255000" y="49350"/>
            <a:ext cx="4889100" cy="5143500"/>
          </a:xfrm>
          <a:prstGeom prst="rect">
            <a:avLst/>
          </a:prstGeom>
        </p:spPr>
        <p:txBody>
          <a:bodyPr wrap="square" lIns="91425" tIns="91425" rIns="91425" bIns="91425" anchor="t" anchorCtr="0">
            <a:noAutofit/>
          </a:bodyPr>
          <a:lstStyle/>
          <a:p>
            <a:pPr lvl="0" algn="ctr">
              <a:lnSpc>
                <a:spcPct val="100000"/>
              </a:lnSpc>
              <a:spcBef>
                <a:spcPts val="0"/>
              </a:spcBef>
              <a:buNone/>
            </a:pPr>
            <a:r>
              <a:rPr lang="en" sz="2200" b="1"/>
              <a:t>Common Factors of Change</a:t>
            </a:r>
          </a:p>
          <a:p>
            <a:pPr lvl="0" rtl="0">
              <a:lnSpc>
                <a:spcPct val="100000"/>
              </a:lnSpc>
              <a:spcBef>
                <a:spcPts val="0"/>
              </a:spcBef>
              <a:spcAft>
                <a:spcPts val="0"/>
              </a:spcAft>
              <a:buNone/>
            </a:pPr>
            <a:r>
              <a:rPr lang="en" sz="2000"/>
              <a:t>Client Factors- 40% of Change </a:t>
            </a:r>
          </a:p>
          <a:p>
            <a:pPr marL="457200" lvl="0" indent="-330200" rtl="0">
              <a:lnSpc>
                <a:spcPct val="100000"/>
              </a:lnSpc>
              <a:spcBef>
                <a:spcPts val="0"/>
              </a:spcBef>
              <a:buSzPct val="100000"/>
            </a:pPr>
            <a:r>
              <a:rPr lang="en" sz="1600"/>
              <a:t>Everything that the client brings to counseling-strengths, interests, values, social supports, resilience, and other resources </a:t>
            </a:r>
          </a:p>
          <a:p>
            <a:pPr lvl="0" rtl="0">
              <a:lnSpc>
                <a:spcPct val="100000"/>
              </a:lnSpc>
              <a:spcBef>
                <a:spcPts val="0"/>
              </a:spcBef>
              <a:spcAft>
                <a:spcPts val="0"/>
              </a:spcAft>
              <a:buNone/>
            </a:pPr>
            <a:r>
              <a:rPr lang="en" sz="2000"/>
              <a:t>Relationship Factors- 30% of Change</a:t>
            </a:r>
          </a:p>
          <a:p>
            <a:pPr marL="457200" lvl="0" indent="-330200" rtl="0">
              <a:lnSpc>
                <a:spcPct val="100000"/>
              </a:lnSpc>
              <a:spcBef>
                <a:spcPts val="0"/>
              </a:spcBef>
              <a:buSzPct val="100000"/>
            </a:pPr>
            <a:r>
              <a:rPr lang="en" sz="1600"/>
              <a:t>Experience of respect, collaboration, acceptance, and validation from counselor</a:t>
            </a:r>
          </a:p>
          <a:p>
            <a:pPr lvl="0" rtl="0">
              <a:lnSpc>
                <a:spcPct val="100000"/>
              </a:lnSpc>
              <a:spcBef>
                <a:spcPts val="0"/>
              </a:spcBef>
              <a:spcAft>
                <a:spcPts val="0"/>
              </a:spcAft>
              <a:buNone/>
            </a:pPr>
            <a:r>
              <a:rPr lang="en" sz="2000"/>
              <a:t>Hope Factors- 15% of Change </a:t>
            </a:r>
          </a:p>
          <a:p>
            <a:pPr marL="457200" lvl="0" indent="-330200" rtl="0">
              <a:lnSpc>
                <a:spcPct val="100000"/>
              </a:lnSpc>
              <a:spcBef>
                <a:spcPts val="0"/>
              </a:spcBef>
              <a:buSzPct val="100000"/>
            </a:pPr>
            <a:r>
              <a:rPr lang="en" sz="1600"/>
              <a:t>Client’s positive expectancy and anticipation of change</a:t>
            </a:r>
          </a:p>
          <a:p>
            <a:pPr lvl="0" rtl="0">
              <a:lnSpc>
                <a:spcPct val="100000"/>
              </a:lnSpc>
              <a:spcBef>
                <a:spcPts val="0"/>
              </a:spcBef>
              <a:spcAft>
                <a:spcPts val="0"/>
              </a:spcAft>
              <a:buNone/>
            </a:pPr>
            <a:r>
              <a:rPr lang="en" sz="2000"/>
              <a:t>Model/Technique factors- 15% of Change</a:t>
            </a:r>
          </a:p>
          <a:p>
            <a:pPr marL="457200" lvl="0" indent="-330200">
              <a:lnSpc>
                <a:spcPct val="100000"/>
              </a:lnSpc>
              <a:spcBef>
                <a:spcPts val="0"/>
              </a:spcBef>
              <a:buSzPct val="100000"/>
            </a:pPr>
            <a:r>
              <a:rPr lang="en" sz="1600"/>
              <a:t>Counselor’s theoretical model and intervention techniques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11725" y="209500"/>
            <a:ext cx="8520600" cy="915000"/>
          </a:xfrm>
          <a:prstGeom prst="rect">
            <a:avLst/>
          </a:prstGeom>
        </p:spPr>
        <p:txBody>
          <a:bodyPr wrap="square" lIns="91425" tIns="91425" rIns="91425" bIns="91425" anchor="t" anchorCtr="0">
            <a:noAutofit/>
          </a:bodyPr>
          <a:lstStyle/>
          <a:p>
            <a:pPr lvl="0">
              <a:spcBef>
                <a:spcPts val="0"/>
              </a:spcBef>
              <a:buNone/>
            </a:pPr>
            <a:r>
              <a:rPr lang="en"/>
              <a:t>Key Assumptions of Solution-Focused Counseling in Schools</a:t>
            </a:r>
          </a:p>
        </p:txBody>
      </p:sp>
      <p:sp>
        <p:nvSpPr>
          <p:cNvPr id="308" name="Shape 308"/>
          <p:cNvSpPr txBox="1">
            <a:spLocks noGrp="1"/>
          </p:cNvSpPr>
          <p:nvPr>
            <p:ph type="body" idx="1"/>
          </p:nvPr>
        </p:nvSpPr>
        <p:spPr>
          <a:xfrm>
            <a:off x="311700" y="1505700"/>
            <a:ext cx="4295400" cy="3510000"/>
          </a:xfrm>
          <a:prstGeom prst="rect">
            <a:avLst/>
          </a:prstGeom>
        </p:spPr>
        <p:txBody>
          <a:bodyPr wrap="square" lIns="91425" tIns="91425" rIns="91425" bIns="91425" anchor="t" anchorCtr="0">
            <a:noAutofit/>
          </a:bodyPr>
          <a:lstStyle/>
          <a:p>
            <a:pPr marL="457200" lvl="0" indent="-368300" rtl="0">
              <a:lnSpc>
                <a:spcPct val="115000"/>
              </a:lnSpc>
              <a:spcBef>
                <a:spcPts val="0"/>
              </a:spcBef>
              <a:spcAft>
                <a:spcPts val="1000"/>
              </a:spcAft>
              <a:buSzPct val="100000"/>
            </a:pPr>
            <a:r>
              <a:rPr lang="en" sz="2200"/>
              <a:t>If it works, do more of it. If it doesn’t, do something different</a:t>
            </a:r>
          </a:p>
          <a:p>
            <a:pPr marL="457200" lvl="0" indent="-368300" rtl="0">
              <a:lnSpc>
                <a:spcPct val="115000"/>
              </a:lnSpc>
              <a:spcBef>
                <a:spcPts val="0"/>
              </a:spcBef>
              <a:spcAft>
                <a:spcPts val="1000"/>
              </a:spcAft>
              <a:buSzPct val="100000"/>
            </a:pPr>
            <a:r>
              <a:rPr lang="en" sz="2200"/>
              <a:t>Every client is unique, resourceful and capable of changing</a:t>
            </a:r>
          </a:p>
          <a:p>
            <a:pPr marL="457200" lvl="0" indent="-368300" rtl="0">
              <a:lnSpc>
                <a:spcPct val="115000"/>
              </a:lnSpc>
              <a:spcBef>
                <a:spcPts val="0"/>
              </a:spcBef>
              <a:spcAft>
                <a:spcPts val="1000"/>
              </a:spcAft>
              <a:buSzPct val="100000"/>
            </a:pPr>
            <a:r>
              <a:rPr lang="en" sz="2200"/>
              <a:t>Cooperative relationships enhance solutions</a:t>
            </a:r>
          </a:p>
          <a:p>
            <a:pPr lvl="0">
              <a:spcBef>
                <a:spcPts val="0"/>
              </a:spcBef>
              <a:buNone/>
            </a:pPr>
            <a:endParaRPr/>
          </a:p>
        </p:txBody>
      </p:sp>
      <p:sp>
        <p:nvSpPr>
          <p:cNvPr id="309" name="Shape 309"/>
          <p:cNvSpPr txBox="1">
            <a:spLocks noGrp="1"/>
          </p:cNvSpPr>
          <p:nvPr>
            <p:ph type="body" idx="2"/>
          </p:nvPr>
        </p:nvSpPr>
        <p:spPr>
          <a:xfrm>
            <a:off x="4691750" y="1505700"/>
            <a:ext cx="4140600" cy="3510000"/>
          </a:xfrm>
          <a:prstGeom prst="rect">
            <a:avLst/>
          </a:prstGeom>
        </p:spPr>
        <p:txBody>
          <a:bodyPr wrap="square" lIns="91425" tIns="91425" rIns="91425" bIns="91425" anchor="t" anchorCtr="0">
            <a:noAutofit/>
          </a:bodyPr>
          <a:lstStyle/>
          <a:p>
            <a:pPr marL="457200" lvl="0" indent="-368300" rtl="0">
              <a:lnSpc>
                <a:spcPct val="115000"/>
              </a:lnSpc>
              <a:spcBef>
                <a:spcPts val="0"/>
              </a:spcBef>
              <a:buSzPct val="100000"/>
            </a:pPr>
            <a:r>
              <a:rPr lang="en" sz="2200"/>
              <a:t>Client feedback improves outcome</a:t>
            </a:r>
          </a:p>
          <a:p>
            <a:pPr marL="457200" lvl="0" indent="-368300" rtl="0">
              <a:lnSpc>
                <a:spcPct val="115000"/>
              </a:lnSpc>
              <a:spcBef>
                <a:spcPts val="0"/>
              </a:spcBef>
              <a:buSzPct val="100000"/>
            </a:pPr>
            <a:r>
              <a:rPr lang="en" sz="2200"/>
              <a:t>No problem is constant </a:t>
            </a:r>
          </a:p>
          <a:p>
            <a:pPr marL="457200" lvl="0" indent="-368300" rtl="0">
              <a:lnSpc>
                <a:spcPct val="115000"/>
              </a:lnSpc>
              <a:spcBef>
                <a:spcPts val="0"/>
              </a:spcBef>
              <a:buSzPct val="100000"/>
            </a:pPr>
            <a:r>
              <a:rPr lang="en" sz="2200"/>
              <a:t>Big problems do not always require big solutions  </a:t>
            </a:r>
            <a:r>
              <a:rPr lang="en"/>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Tasks of Solution-Focused Counseling</a:t>
            </a:r>
          </a:p>
        </p:txBody>
      </p:sp>
      <p:sp>
        <p:nvSpPr>
          <p:cNvPr id="315" name="Shape 315"/>
          <p:cNvSpPr txBox="1">
            <a:spLocks noGrp="1"/>
          </p:cNvSpPr>
          <p:nvPr>
            <p:ph type="body" idx="1"/>
          </p:nvPr>
        </p:nvSpPr>
        <p:spPr>
          <a:xfrm>
            <a:off x="311700" y="1505700"/>
            <a:ext cx="3873000" cy="3481800"/>
          </a:xfrm>
          <a:prstGeom prst="rect">
            <a:avLst/>
          </a:prstGeom>
        </p:spPr>
        <p:txBody>
          <a:bodyPr wrap="square" lIns="91425" tIns="91425" rIns="91425" bIns="91425" anchor="t" anchorCtr="0">
            <a:noAutofit/>
          </a:bodyPr>
          <a:lstStyle/>
          <a:p>
            <a:pPr lvl="0">
              <a:lnSpc>
                <a:spcPct val="115000"/>
              </a:lnSpc>
              <a:spcBef>
                <a:spcPts val="1000"/>
              </a:spcBef>
              <a:buNone/>
            </a:pPr>
            <a:r>
              <a:rPr lang="en" sz="2200"/>
              <a:t>Establish cooperative, change-focused relationships</a:t>
            </a:r>
          </a:p>
          <a:p>
            <a:pPr lvl="0">
              <a:lnSpc>
                <a:spcPct val="115000"/>
              </a:lnSpc>
              <a:spcBef>
                <a:spcPts val="1000"/>
              </a:spcBef>
              <a:buNone/>
            </a:pPr>
            <a:r>
              <a:rPr lang="en" sz="2200"/>
              <a:t>Clarify the problem and related details</a:t>
            </a:r>
          </a:p>
          <a:p>
            <a:pPr lvl="0">
              <a:lnSpc>
                <a:spcPct val="115000"/>
              </a:lnSpc>
              <a:spcBef>
                <a:spcPts val="1000"/>
              </a:spcBef>
              <a:buNone/>
            </a:pPr>
            <a:r>
              <a:rPr lang="en" sz="2200"/>
              <a:t>Develop clear and meaningful goals</a:t>
            </a:r>
          </a:p>
          <a:p>
            <a:pPr lvl="0">
              <a:spcBef>
                <a:spcPts val="0"/>
              </a:spcBef>
              <a:buNone/>
            </a:pPr>
            <a:endParaRPr/>
          </a:p>
        </p:txBody>
      </p:sp>
      <p:sp>
        <p:nvSpPr>
          <p:cNvPr id="316" name="Shape 316"/>
          <p:cNvSpPr txBox="1">
            <a:spLocks noGrp="1"/>
          </p:cNvSpPr>
          <p:nvPr>
            <p:ph type="body" idx="2"/>
          </p:nvPr>
        </p:nvSpPr>
        <p:spPr>
          <a:xfrm>
            <a:off x="4762500" y="1505700"/>
            <a:ext cx="3999600" cy="3481800"/>
          </a:xfrm>
          <a:prstGeom prst="rect">
            <a:avLst/>
          </a:prstGeom>
        </p:spPr>
        <p:txBody>
          <a:bodyPr wrap="square" lIns="91425" tIns="91425" rIns="91425" bIns="91425" anchor="t" anchorCtr="0">
            <a:noAutofit/>
          </a:bodyPr>
          <a:lstStyle/>
          <a:p>
            <a:pPr lvl="0">
              <a:lnSpc>
                <a:spcPct val="115000"/>
              </a:lnSpc>
              <a:spcBef>
                <a:spcPts val="1000"/>
              </a:spcBef>
              <a:buNone/>
            </a:pPr>
            <a:r>
              <a:rPr lang="en" sz="2200"/>
              <a:t>Build on expectations and other resources </a:t>
            </a:r>
          </a:p>
          <a:p>
            <a:pPr lvl="0">
              <a:lnSpc>
                <a:spcPct val="115000"/>
              </a:lnSpc>
              <a:spcBef>
                <a:spcPts val="1000"/>
              </a:spcBef>
              <a:buNone/>
            </a:pPr>
            <a:r>
              <a:rPr lang="en" sz="2200"/>
              <a:t>Change the doing or viewing of the problem</a:t>
            </a:r>
          </a:p>
          <a:p>
            <a:pPr lvl="0">
              <a:lnSpc>
                <a:spcPct val="115000"/>
              </a:lnSpc>
              <a:spcBef>
                <a:spcPts val="1000"/>
              </a:spcBef>
              <a:buNone/>
            </a:pPr>
            <a:r>
              <a:rPr lang="en" sz="2200"/>
              <a:t>Evaluate and empower process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380075" y="500925"/>
            <a:ext cx="3706500" cy="3544800"/>
          </a:xfrm>
          <a:prstGeom prst="rect">
            <a:avLst/>
          </a:prstGeom>
        </p:spPr>
        <p:txBody>
          <a:bodyPr wrap="square" lIns="91425" tIns="91425" rIns="91425" bIns="91425" anchor="t" anchorCtr="0">
            <a:noAutofit/>
          </a:bodyPr>
          <a:lstStyle/>
          <a:p>
            <a:pPr lvl="0">
              <a:spcBef>
                <a:spcPts val="0"/>
              </a:spcBef>
              <a:buNone/>
            </a:pPr>
            <a:r>
              <a:rPr lang="en"/>
              <a:t>Tools for Solution-Focused</a:t>
            </a:r>
          </a:p>
          <a:p>
            <a:pPr lvl="0">
              <a:spcBef>
                <a:spcPts val="0"/>
              </a:spcBef>
              <a:buNone/>
            </a:pPr>
            <a:endParaRPr/>
          </a:p>
          <a:p>
            <a:pPr lvl="0">
              <a:spcBef>
                <a:spcPts val="0"/>
              </a:spcBef>
              <a:buNone/>
            </a:pPr>
            <a:endParaRPr/>
          </a:p>
          <a:p>
            <a:pPr lvl="0">
              <a:spcBef>
                <a:spcPts val="0"/>
              </a:spcBef>
              <a:buNone/>
            </a:pPr>
            <a:r>
              <a:rPr lang="en" sz="2400" i="1"/>
              <a:t>Establish Cooperative, Change Focused Relationships</a:t>
            </a:r>
          </a:p>
          <a:p>
            <a:pPr lvl="0">
              <a:spcBef>
                <a:spcPts val="0"/>
              </a:spcBef>
              <a:buNone/>
            </a:pPr>
            <a:endParaRPr/>
          </a:p>
        </p:txBody>
      </p:sp>
      <p:sp>
        <p:nvSpPr>
          <p:cNvPr id="322" name="Shape 322"/>
          <p:cNvSpPr txBox="1">
            <a:spLocks noGrp="1"/>
          </p:cNvSpPr>
          <p:nvPr>
            <p:ph type="body" idx="1"/>
          </p:nvPr>
        </p:nvSpPr>
        <p:spPr>
          <a:xfrm>
            <a:off x="4550875" y="253600"/>
            <a:ext cx="4452300" cy="4621200"/>
          </a:xfrm>
          <a:prstGeom prst="rect">
            <a:avLst/>
          </a:prstGeom>
        </p:spPr>
        <p:txBody>
          <a:bodyPr wrap="square" lIns="91425" tIns="91425" rIns="91425" bIns="91425" anchor="t" anchorCtr="0">
            <a:noAutofit/>
          </a:bodyPr>
          <a:lstStyle/>
          <a:p>
            <a:pPr marL="457200" lvl="0" indent="-368300" rtl="0">
              <a:spcBef>
                <a:spcPts val="0"/>
              </a:spcBef>
              <a:spcAft>
                <a:spcPts val="1000"/>
              </a:spcAft>
              <a:buSzPct val="100000"/>
            </a:pPr>
            <a:r>
              <a:rPr lang="en" sz="2200"/>
              <a:t>“How is this a problem for you?”</a:t>
            </a:r>
          </a:p>
          <a:p>
            <a:pPr marL="457200" lvl="0" indent="-368300" rtl="0">
              <a:spcBef>
                <a:spcPts val="1000"/>
              </a:spcBef>
              <a:buSzPct val="100000"/>
            </a:pPr>
            <a:r>
              <a:rPr lang="en" sz="2200"/>
              <a:t>“I wonder what would happen if you tried something really different next time?”</a:t>
            </a:r>
          </a:p>
          <a:p>
            <a:pPr marL="457200" lvl="0" indent="-368300" rtl="0">
              <a:spcBef>
                <a:spcPts val="1000"/>
              </a:spcBef>
              <a:buSzPct val="100000"/>
            </a:pPr>
            <a:r>
              <a:rPr lang="en" sz="2200"/>
              <a:t>“No wonder you’re so upset about this?”</a:t>
            </a:r>
          </a:p>
          <a:p>
            <a:pPr marL="457200" lvl="0" indent="-368300">
              <a:spcBef>
                <a:spcPts val="1000"/>
              </a:spcBef>
              <a:buSzPct val="100000"/>
            </a:pPr>
            <a:r>
              <a:rPr lang="en" sz="2200"/>
              <a:t>“How did you manage to stay in there instead of giving up?”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80075" y="500925"/>
            <a:ext cx="3706500" cy="3544800"/>
          </a:xfrm>
          <a:prstGeom prst="rect">
            <a:avLst/>
          </a:prstGeom>
        </p:spPr>
        <p:txBody>
          <a:bodyPr wrap="square" lIns="91425" tIns="91425" rIns="91425" bIns="91425" anchor="t" anchorCtr="0">
            <a:noAutofit/>
          </a:bodyPr>
          <a:lstStyle/>
          <a:p>
            <a:pPr lvl="0" rtl="0">
              <a:spcBef>
                <a:spcPts val="0"/>
              </a:spcBef>
              <a:buNone/>
            </a:pPr>
            <a:r>
              <a:rPr lang="en"/>
              <a:t>Tools for Solution-Focused</a:t>
            </a:r>
          </a:p>
          <a:p>
            <a:pPr lvl="0" rtl="0">
              <a:spcBef>
                <a:spcPts val="0"/>
              </a:spcBef>
              <a:buNone/>
            </a:pPr>
            <a:endParaRPr/>
          </a:p>
          <a:p>
            <a:pPr lvl="0" rtl="0">
              <a:spcBef>
                <a:spcPts val="0"/>
              </a:spcBef>
              <a:buNone/>
            </a:pPr>
            <a:endParaRPr/>
          </a:p>
          <a:p>
            <a:pPr lvl="0" rtl="0">
              <a:spcBef>
                <a:spcPts val="0"/>
              </a:spcBef>
              <a:buNone/>
            </a:pPr>
            <a:r>
              <a:rPr lang="en" sz="2400" i="1"/>
              <a:t>Clarify the Problem and Related Details</a:t>
            </a:r>
          </a:p>
          <a:p>
            <a:pPr lvl="0" rtl="0">
              <a:spcBef>
                <a:spcPts val="0"/>
              </a:spcBef>
              <a:buNone/>
            </a:pPr>
            <a:endParaRPr/>
          </a:p>
        </p:txBody>
      </p:sp>
      <p:sp>
        <p:nvSpPr>
          <p:cNvPr id="328" name="Shape 328"/>
          <p:cNvSpPr txBox="1">
            <a:spLocks noGrp="1"/>
          </p:cNvSpPr>
          <p:nvPr>
            <p:ph type="body" idx="1"/>
          </p:nvPr>
        </p:nvSpPr>
        <p:spPr>
          <a:xfrm>
            <a:off x="4466325" y="500925"/>
            <a:ext cx="4344900" cy="4388100"/>
          </a:xfrm>
          <a:prstGeom prst="rect">
            <a:avLst/>
          </a:prstGeom>
        </p:spPr>
        <p:txBody>
          <a:bodyPr wrap="square" lIns="91425" tIns="91425" rIns="91425" bIns="91425" anchor="t" anchorCtr="0">
            <a:noAutofit/>
          </a:bodyPr>
          <a:lstStyle/>
          <a:p>
            <a:pPr marL="457200" lvl="0" indent="-381000" rtl="0">
              <a:spcBef>
                <a:spcPts val="0"/>
              </a:spcBef>
              <a:spcAft>
                <a:spcPts val="1000"/>
              </a:spcAft>
              <a:buSzPct val="100000"/>
            </a:pPr>
            <a:r>
              <a:rPr lang="en" sz="2400"/>
              <a:t>“What does ____ look like?”</a:t>
            </a:r>
          </a:p>
          <a:p>
            <a:pPr marL="457200" lvl="0" indent="-381000" rtl="0">
              <a:spcBef>
                <a:spcPts val="0"/>
              </a:spcBef>
              <a:spcAft>
                <a:spcPts val="1000"/>
              </a:spcAft>
              <a:buSzPct val="100000"/>
            </a:pPr>
            <a:r>
              <a:rPr lang="en" sz="2400"/>
              <a:t>“What have you already tried and how did it work?”</a:t>
            </a:r>
          </a:p>
          <a:p>
            <a:pPr marL="457200" lvl="0" indent="-381000" rtl="0">
              <a:spcBef>
                <a:spcPts val="0"/>
              </a:spcBef>
              <a:spcAft>
                <a:spcPts val="1000"/>
              </a:spcAft>
              <a:buSzPct val="100000"/>
            </a:pPr>
            <a:r>
              <a:rPr lang="en" sz="2400"/>
              <a:t>“What needs to happen to make things better at school?”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380075" y="500925"/>
            <a:ext cx="3706500" cy="3544800"/>
          </a:xfrm>
          <a:prstGeom prst="rect">
            <a:avLst/>
          </a:prstGeom>
        </p:spPr>
        <p:txBody>
          <a:bodyPr wrap="square" lIns="91425" tIns="91425" rIns="91425" bIns="91425" anchor="t" anchorCtr="0">
            <a:noAutofit/>
          </a:bodyPr>
          <a:lstStyle/>
          <a:p>
            <a:pPr lvl="0" rtl="0">
              <a:spcBef>
                <a:spcPts val="0"/>
              </a:spcBef>
              <a:buNone/>
            </a:pPr>
            <a:r>
              <a:rPr lang="en"/>
              <a:t>Tools for Solution-Focused</a:t>
            </a:r>
          </a:p>
          <a:p>
            <a:pPr lvl="0" rtl="0">
              <a:spcBef>
                <a:spcPts val="0"/>
              </a:spcBef>
              <a:buNone/>
            </a:pPr>
            <a:endParaRPr/>
          </a:p>
          <a:p>
            <a:pPr lvl="0" rtl="0">
              <a:spcBef>
                <a:spcPts val="0"/>
              </a:spcBef>
              <a:buNone/>
            </a:pPr>
            <a:endParaRPr/>
          </a:p>
          <a:p>
            <a:pPr lvl="0" rtl="0">
              <a:spcBef>
                <a:spcPts val="0"/>
              </a:spcBef>
              <a:buNone/>
            </a:pPr>
            <a:r>
              <a:rPr lang="en" sz="2400" i="1"/>
              <a:t>Develop Clear and Meaningful Goals </a:t>
            </a:r>
          </a:p>
          <a:p>
            <a:pPr lvl="0" rtl="0">
              <a:spcBef>
                <a:spcPts val="0"/>
              </a:spcBef>
              <a:buNone/>
            </a:pPr>
            <a:endParaRPr/>
          </a:p>
        </p:txBody>
      </p:sp>
      <p:sp>
        <p:nvSpPr>
          <p:cNvPr id="334" name="Shape 334"/>
          <p:cNvSpPr txBox="1">
            <a:spLocks noGrp="1"/>
          </p:cNvSpPr>
          <p:nvPr>
            <p:ph type="body" idx="1"/>
          </p:nvPr>
        </p:nvSpPr>
        <p:spPr>
          <a:xfrm>
            <a:off x="4621325" y="324050"/>
            <a:ext cx="4339500" cy="4663800"/>
          </a:xfrm>
          <a:prstGeom prst="rect">
            <a:avLst/>
          </a:prstGeom>
        </p:spPr>
        <p:txBody>
          <a:bodyPr wrap="square" lIns="91425" tIns="91425" rIns="91425" bIns="91425" anchor="t" anchorCtr="0">
            <a:noAutofit/>
          </a:bodyPr>
          <a:lstStyle/>
          <a:p>
            <a:pPr marL="457200" lvl="0" indent="-368300" rtl="0">
              <a:spcBef>
                <a:spcPts val="0"/>
              </a:spcBef>
              <a:spcAft>
                <a:spcPts val="1000"/>
              </a:spcAft>
              <a:buSzPct val="100000"/>
            </a:pPr>
            <a:r>
              <a:rPr lang="en" sz="2200"/>
              <a:t>Magical Question</a:t>
            </a:r>
          </a:p>
          <a:p>
            <a:pPr marL="457200" lvl="0" indent="-368300" rtl="0">
              <a:spcBef>
                <a:spcPts val="0"/>
              </a:spcBef>
              <a:buSzPct val="100000"/>
            </a:pPr>
            <a:r>
              <a:rPr lang="en" sz="2200"/>
              <a:t>“Let’s pretend it is one month from now and school is much better, and that you made some changes to make that happen. Tell me the first couple small steps or changes you made to turn things around at school”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539725"/>
            <a:ext cx="8520600" cy="1282500"/>
          </a:xfrm>
          <a:prstGeom prst="rect">
            <a:avLst/>
          </a:prstGeom>
        </p:spPr>
        <p:txBody>
          <a:bodyPr wrap="square" lIns="91425" tIns="91425" rIns="91425" bIns="91425" anchor="t" anchorCtr="0">
            <a:noAutofit/>
          </a:bodyPr>
          <a:lstStyle/>
          <a:p>
            <a:pPr lvl="0">
              <a:spcBef>
                <a:spcPts val="0"/>
              </a:spcBef>
              <a:buNone/>
            </a:pPr>
            <a:r>
              <a:rPr lang="en" sz="6000"/>
              <a:t>Positive Psychology</a:t>
            </a:r>
          </a:p>
        </p:txBody>
      </p:sp>
      <p:sp>
        <p:nvSpPr>
          <p:cNvPr id="85" name="Shape 85"/>
          <p:cNvSpPr txBox="1"/>
          <p:nvPr/>
        </p:nvSpPr>
        <p:spPr>
          <a:xfrm>
            <a:off x="5030675" y="3314325"/>
            <a:ext cx="3801600" cy="1583100"/>
          </a:xfrm>
          <a:prstGeom prst="rect">
            <a:avLst/>
          </a:prstGeom>
          <a:noFill/>
          <a:ln>
            <a:noFill/>
          </a:ln>
        </p:spPr>
        <p:txBody>
          <a:bodyPr wrap="square" lIns="91425" tIns="91425" rIns="91425" bIns="91425" anchor="t" anchorCtr="0">
            <a:noAutofit/>
          </a:bodyPr>
          <a:lstStyle/>
          <a:p>
            <a:pPr lvl="0" algn="ctr">
              <a:spcBef>
                <a:spcPts val="0"/>
              </a:spcBef>
              <a:buNone/>
            </a:pPr>
            <a:r>
              <a:rPr lang="en" sz="3000"/>
              <a:t>What is it and how can I use it best?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80075" y="500925"/>
            <a:ext cx="3706500" cy="3544800"/>
          </a:xfrm>
          <a:prstGeom prst="rect">
            <a:avLst/>
          </a:prstGeom>
        </p:spPr>
        <p:txBody>
          <a:bodyPr wrap="square" lIns="91425" tIns="91425" rIns="91425" bIns="91425" anchor="t" anchorCtr="0">
            <a:noAutofit/>
          </a:bodyPr>
          <a:lstStyle/>
          <a:p>
            <a:pPr lvl="0" rtl="0">
              <a:spcBef>
                <a:spcPts val="0"/>
              </a:spcBef>
              <a:buNone/>
            </a:pPr>
            <a:r>
              <a:rPr lang="en"/>
              <a:t>Tools for Solution-Focused</a:t>
            </a:r>
          </a:p>
          <a:p>
            <a:pPr lvl="0" rtl="0">
              <a:spcBef>
                <a:spcPts val="0"/>
              </a:spcBef>
              <a:buNone/>
            </a:pPr>
            <a:endParaRPr/>
          </a:p>
          <a:p>
            <a:pPr lvl="0" rtl="0">
              <a:spcBef>
                <a:spcPts val="0"/>
              </a:spcBef>
              <a:buNone/>
            </a:pPr>
            <a:endParaRPr/>
          </a:p>
          <a:p>
            <a:pPr lvl="0" rtl="0">
              <a:spcBef>
                <a:spcPts val="0"/>
              </a:spcBef>
              <a:buNone/>
            </a:pPr>
            <a:r>
              <a:rPr lang="en" sz="2400" i="1"/>
              <a:t>Build on Exceptions and Other Resources </a:t>
            </a:r>
          </a:p>
          <a:p>
            <a:pPr lvl="0" rtl="0">
              <a:spcBef>
                <a:spcPts val="0"/>
              </a:spcBef>
              <a:buNone/>
            </a:pPr>
            <a:endParaRPr/>
          </a:p>
        </p:txBody>
      </p:sp>
      <p:sp>
        <p:nvSpPr>
          <p:cNvPr id="340" name="Shape 340"/>
          <p:cNvSpPr txBox="1">
            <a:spLocks noGrp="1"/>
          </p:cNvSpPr>
          <p:nvPr>
            <p:ph type="body" idx="1"/>
          </p:nvPr>
        </p:nvSpPr>
        <p:spPr>
          <a:xfrm>
            <a:off x="4550875" y="500925"/>
            <a:ext cx="4260300" cy="4359900"/>
          </a:xfrm>
          <a:prstGeom prst="rect">
            <a:avLst/>
          </a:prstGeom>
        </p:spPr>
        <p:txBody>
          <a:bodyPr wrap="square" lIns="91425" tIns="91425" rIns="91425" bIns="91425" anchor="t" anchorCtr="0">
            <a:noAutofit/>
          </a:bodyPr>
          <a:lstStyle/>
          <a:p>
            <a:pPr marL="457200" lvl="0" indent="-368300" rtl="0">
              <a:spcBef>
                <a:spcPts val="0"/>
              </a:spcBef>
              <a:spcAft>
                <a:spcPts val="1000"/>
              </a:spcAft>
              <a:buSzPct val="100000"/>
            </a:pPr>
            <a:r>
              <a:rPr lang="en" sz="2200"/>
              <a:t>“Tell me about a time when the problem did not happen or was less intense”</a:t>
            </a:r>
          </a:p>
          <a:p>
            <a:pPr marL="457200" lvl="0" indent="-368300" rtl="0">
              <a:spcBef>
                <a:spcPts val="0"/>
              </a:spcBef>
              <a:spcAft>
                <a:spcPts val="1000"/>
              </a:spcAft>
              <a:buSzPct val="100000"/>
            </a:pPr>
            <a:r>
              <a:rPr lang="en" sz="2200"/>
              <a:t>“How have you kept things from getting worse?”</a:t>
            </a:r>
          </a:p>
          <a:p>
            <a:pPr marL="457200" lvl="0" indent="-368300" rtl="0">
              <a:spcBef>
                <a:spcPts val="0"/>
              </a:spcBef>
              <a:spcAft>
                <a:spcPts val="1000"/>
              </a:spcAft>
              <a:buSzPct val="100000"/>
            </a:pPr>
            <a:r>
              <a:rPr lang="en" sz="2200"/>
              <a:t>“What do you think would help turn things around at school?”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380075" y="500925"/>
            <a:ext cx="3706500" cy="3544800"/>
          </a:xfrm>
          <a:prstGeom prst="rect">
            <a:avLst/>
          </a:prstGeom>
        </p:spPr>
        <p:txBody>
          <a:bodyPr wrap="square" lIns="91425" tIns="91425" rIns="91425" bIns="91425" anchor="t" anchorCtr="0">
            <a:noAutofit/>
          </a:bodyPr>
          <a:lstStyle/>
          <a:p>
            <a:pPr lvl="0" rtl="0">
              <a:spcBef>
                <a:spcPts val="0"/>
              </a:spcBef>
              <a:buNone/>
            </a:pPr>
            <a:r>
              <a:rPr lang="en"/>
              <a:t>Tools for Solution-Focused</a:t>
            </a:r>
          </a:p>
          <a:p>
            <a:pPr lvl="0" rtl="0">
              <a:spcBef>
                <a:spcPts val="0"/>
              </a:spcBef>
              <a:buNone/>
            </a:pPr>
            <a:endParaRPr/>
          </a:p>
          <a:p>
            <a:pPr lvl="0" rtl="0">
              <a:spcBef>
                <a:spcPts val="0"/>
              </a:spcBef>
              <a:buNone/>
            </a:pPr>
            <a:endParaRPr/>
          </a:p>
          <a:p>
            <a:pPr lvl="0" rtl="0">
              <a:spcBef>
                <a:spcPts val="0"/>
              </a:spcBef>
              <a:buNone/>
            </a:pPr>
            <a:r>
              <a:rPr lang="en" sz="2400" i="1"/>
              <a:t>Change the Doing or Viewing of the Problem</a:t>
            </a:r>
          </a:p>
          <a:p>
            <a:pPr lvl="0" rtl="0">
              <a:spcBef>
                <a:spcPts val="0"/>
              </a:spcBef>
              <a:buNone/>
            </a:pPr>
            <a:endParaRPr/>
          </a:p>
        </p:txBody>
      </p:sp>
      <p:sp>
        <p:nvSpPr>
          <p:cNvPr id="346" name="Shape 346"/>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t>“This doesn’t seem to be working for you, but I don’t have any better ideas. I’m going to suggest the Do Something Different Experiment, where you try something really different and observe the results”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380075" y="500925"/>
            <a:ext cx="3706500" cy="3544800"/>
          </a:xfrm>
          <a:prstGeom prst="rect">
            <a:avLst/>
          </a:prstGeom>
        </p:spPr>
        <p:txBody>
          <a:bodyPr wrap="square" lIns="91425" tIns="91425" rIns="91425" bIns="91425" anchor="t" anchorCtr="0">
            <a:noAutofit/>
          </a:bodyPr>
          <a:lstStyle/>
          <a:p>
            <a:pPr lvl="0" rtl="0">
              <a:spcBef>
                <a:spcPts val="0"/>
              </a:spcBef>
              <a:buNone/>
            </a:pPr>
            <a:r>
              <a:rPr lang="en"/>
              <a:t>Tools for Solution-Focused</a:t>
            </a:r>
          </a:p>
          <a:p>
            <a:pPr lvl="0" rtl="0">
              <a:spcBef>
                <a:spcPts val="0"/>
              </a:spcBef>
              <a:buNone/>
            </a:pPr>
            <a:endParaRPr/>
          </a:p>
          <a:p>
            <a:pPr lvl="0" rtl="0">
              <a:spcBef>
                <a:spcPts val="0"/>
              </a:spcBef>
              <a:buNone/>
            </a:pPr>
            <a:endParaRPr/>
          </a:p>
          <a:p>
            <a:pPr lvl="0" rtl="0">
              <a:spcBef>
                <a:spcPts val="0"/>
              </a:spcBef>
              <a:buNone/>
            </a:pPr>
            <a:r>
              <a:rPr lang="en" sz="2400" i="1"/>
              <a:t>Evaluate and Empower Progress </a:t>
            </a:r>
          </a:p>
          <a:p>
            <a:pPr lvl="0" rtl="0">
              <a:spcBef>
                <a:spcPts val="0"/>
              </a:spcBef>
              <a:buNone/>
            </a:pPr>
            <a:endParaRPr/>
          </a:p>
        </p:txBody>
      </p:sp>
      <p:sp>
        <p:nvSpPr>
          <p:cNvPr id="352" name="Shape 352"/>
          <p:cNvSpPr txBox="1">
            <a:spLocks noGrp="1"/>
          </p:cNvSpPr>
          <p:nvPr>
            <p:ph type="body" idx="1"/>
          </p:nvPr>
        </p:nvSpPr>
        <p:spPr>
          <a:xfrm>
            <a:off x="4644675" y="500925"/>
            <a:ext cx="4330200" cy="4402200"/>
          </a:xfrm>
          <a:prstGeom prst="rect">
            <a:avLst/>
          </a:prstGeom>
        </p:spPr>
        <p:txBody>
          <a:bodyPr wrap="square" lIns="91425" tIns="91425" rIns="91425" bIns="91425" anchor="t" anchorCtr="0">
            <a:noAutofit/>
          </a:bodyPr>
          <a:lstStyle/>
          <a:p>
            <a:pPr marL="457200" lvl="0" indent="-368300" rtl="0">
              <a:spcBef>
                <a:spcPts val="0"/>
              </a:spcBef>
              <a:spcAft>
                <a:spcPts val="1000"/>
              </a:spcAft>
              <a:buSzPct val="100000"/>
            </a:pPr>
            <a:r>
              <a:rPr lang="en" sz="2200"/>
              <a:t>“How did you manage to make these improvements?”</a:t>
            </a:r>
          </a:p>
          <a:p>
            <a:pPr marL="457200" lvl="0" indent="-368300" rtl="0">
              <a:spcBef>
                <a:spcPts val="0"/>
              </a:spcBef>
              <a:spcAft>
                <a:spcPts val="1000"/>
              </a:spcAft>
              <a:buSzPct val="100000"/>
            </a:pPr>
            <a:r>
              <a:rPr lang="en" sz="2200"/>
              <a:t>“How do your teachers treat you differently now that you’ve made these changes?” </a:t>
            </a:r>
          </a:p>
          <a:p>
            <a:pPr marL="457200" lvl="0" indent="-368300" rtl="0">
              <a:spcBef>
                <a:spcPts val="0"/>
              </a:spcBef>
              <a:spcAft>
                <a:spcPts val="1000"/>
              </a:spcAft>
              <a:buSzPct val="100000"/>
            </a:pPr>
            <a:r>
              <a:rPr lang="en" sz="2200"/>
              <a:t>“What advice would you give to another 4th grader who has this problem?”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311675" y="798600"/>
            <a:ext cx="8325000" cy="3546300"/>
          </a:xfrm>
          <a:prstGeom prst="rect">
            <a:avLst/>
          </a:prstGeom>
        </p:spPr>
        <p:txBody>
          <a:bodyPr wrap="square" lIns="91425" tIns="91425" rIns="91425" bIns="91425" anchor="ctr" anchorCtr="0">
            <a:noAutofit/>
          </a:bodyPr>
          <a:lstStyle/>
          <a:p>
            <a:pPr lvl="0">
              <a:spcBef>
                <a:spcPts val="0"/>
              </a:spcBef>
              <a:buNone/>
            </a:pPr>
            <a:r>
              <a:rPr lang="en"/>
              <a:t>Positive psychology activities and solution-focused counseling are evidence-based interventions easily transferrable to schools</a:t>
            </a:r>
          </a:p>
          <a:p>
            <a:pPr lvl="0">
              <a:spcBef>
                <a:spcPts val="0"/>
              </a:spcBef>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309975" y="267700"/>
            <a:ext cx="8522400" cy="856800"/>
          </a:xfrm>
          <a:prstGeom prst="rect">
            <a:avLst/>
          </a:prstGeom>
        </p:spPr>
        <p:txBody>
          <a:bodyPr wrap="square" lIns="91425" tIns="91425" rIns="91425" bIns="91425" anchor="t" anchorCtr="0">
            <a:noAutofit/>
          </a:bodyPr>
          <a:lstStyle/>
          <a:p>
            <a:pPr lvl="0">
              <a:spcBef>
                <a:spcPts val="0"/>
              </a:spcBef>
              <a:buNone/>
            </a:pPr>
            <a:r>
              <a:rPr lang="en" sz="3300"/>
              <a:t>References</a:t>
            </a:r>
          </a:p>
        </p:txBody>
      </p:sp>
      <p:sp>
        <p:nvSpPr>
          <p:cNvPr id="363" name="Shape 363"/>
          <p:cNvSpPr txBox="1"/>
          <p:nvPr/>
        </p:nvSpPr>
        <p:spPr>
          <a:xfrm>
            <a:off x="126800" y="1408925"/>
            <a:ext cx="8805900" cy="35364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a:solidFill>
                  <a:srgbClr val="434343"/>
                </a:solidFill>
                <a:latin typeface="Roboto"/>
                <a:ea typeface="Roboto"/>
                <a:cs typeface="Roboto"/>
                <a:sym typeface="Roboto"/>
              </a:rPr>
              <a:t>Froh, J. J., &amp; Bono, G. (2011, January/February). Gratitude in youth: A review of gratitude intervention and    some ideas for applications. </a:t>
            </a:r>
            <a:r>
              <a:rPr lang="en" i="1">
                <a:solidFill>
                  <a:srgbClr val="434343"/>
                </a:solidFill>
                <a:latin typeface="Roboto"/>
                <a:ea typeface="Roboto"/>
                <a:cs typeface="Roboto"/>
                <a:sym typeface="Roboto"/>
              </a:rPr>
              <a:t>Communique. </a:t>
            </a:r>
            <a:r>
              <a:rPr lang="en">
                <a:solidFill>
                  <a:srgbClr val="434343"/>
                </a:solidFill>
                <a:latin typeface="Roboto"/>
                <a:ea typeface="Roboto"/>
                <a:cs typeface="Roboto"/>
                <a:sym typeface="Roboto"/>
              </a:rPr>
              <a:t>Bethesda, MD: NASP.</a:t>
            </a:r>
          </a:p>
          <a:p>
            <a:pPr lvl="0" rtl="0">
              <a:lnSpc>
                <a:spcPct val="115000"/>
              </a:lnSpc>
              <a:spcBef>
                <a:spcPts val="0"/>
              </a:spcBef>
              <a:spcAft>
                <a:spcPts val="1600"/>
              </a:spcAft>
              <a:buNone/>
            </a:pPr>
            <a:r>
              <a:rPr lang="en">
                <a:latin typeface="Roboto"/>
                <a:ea typeface="Roboto"/>
                <a:cs typeface="Roboto"/>
                <a:sym typeface="Roboto"/>
              </a:rPr>
              <a:t>Furlong, M. J., Gilman, R., &amp;  Huebner, E. S. (eds.). (2014). </a:t>
            </a:r>
            <a:r>
              <a:rPr lang="en" i="1">
                <a:solidFill>
                  <a:srgbClr val="434343"/>
                </a:solidFill>
                <a:latin typeface="Roboto"/>
                <a:ea typeface="Roboto"/>
                <a:cs typeface="Roboto"/>
                <a:sym typeface="Roboto"/>
              </a:rPr>
              <a:t>Handbook of positive psychology in schools. </a:t>
            </a:r>
            <a:r>
              <a:rPr lang="en">
                <a:solidFill>
                  <a:srgbClr val="434343"/>
                </a:solidFill>
                <a:latin typeface="Roboto"/>
                <a:ea typeface="Roboto"/>
                <a:cs typeface="Roboto"/>
                <a:sym typeface="Roboto"/>
              </a:rPr>
              <a:t>(2nd ed.). Routledge: New York, NY.</a:t>
            </a:r>
          </a:p>
          <a:p>
            <a:pPr lvl="0" rtl="0">
              <a:lnSpc>
                <a:spcPct val="115000"/>
              </a:lnSpc>
              <a:spcBef>
                <a:spcPts val="0"/>
              </a:spcBef>
              <a:spcAft>
                <a:spcPts val="1600"/>
              </a:spcAft>
              <a:buNone/>
            </a:pPr>
            <a:r>
              <a:rPr lang="en">
                <a:solidFill>
                  <a:srgbClr val="434343"/>
                </a:solidFill>
                <a:latin typeface="Roboto"/>
                <a:ea typeface="Roboto"/>
                <a:cs typeface="Roboto"/>
                <a:sym typeface="Roboto"/>
              </a:rPr>
              <a:t>Huebner, S. (2012, October). Ten ways to infuse positive psychology in the schools. </a:t>
            </a:r>
            <a:r>
              <a:rPr lang="en" i="1">
                <a:solidFill>
                  <a:srgbClr val="434343"/>
                </a:solidFill>
                <a:latin typeface="Roboto"/>
                <a:ea typeface="Roboto"/>
                <a:cs typeface="Roboto"/>
                <a:sym typeface="Roboto"/>
              </a:rPr>
              <a:t>Communique. </a:t>
            </a:r>
            <a:r>
              <a:rPr lang="en">
                <a:solidFill>
                  <a:srgbClr val="434343"/>
                </a:solidFill>
                <a:latin typeface="Roboto"/>
                <a:ea typeface="Roboto"/>
                <a:cs typeface="Roboto"/>
                <a:sym typeface="Roboto"/>
              </a:rPr>
              <a:t>Bethesda, MD: NASP.</a:t>
            </a:r>
          </a:p>
          <a:p>
            <a:pPr lvl="0" rtl="0">
              <a:lnSpc>
                <a:spcPct val="115000"/>
              </a:lnSpc>
              <a:spcBef>
                <a:spcPts val="0"/>
              </a:spcBef>
              <a:spcAft>
                <a:spcPts val="1600"/>
              </a:spcAft>
              <a:buNone/>
            </a:pPr>
            <a:endParaRPr>
              <a:solidFill>
                <a:srgbClr val="434343"/>
              </a:solidFill>
              <a:latin typeface="Roboto"/>
              <a:ea typeface="Roboto"/>
              <a:cs typeface="Roboto"/>
              <a:sym typeface="Roboto"/>
            </a:endParaRP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226200" y="186850"/>
            <a:ext cx="8917800" cy="937800"/>
          </a:xfrm>
          <a:prstGeom prst="rect">
            <a:avLst/>
          </a:prstGeom>
        </p:spPr>
        <p:txBody>
          <a:bodyPr wrap="square" lIns="91425" tIns="91425" rIns="91425" bIns="91425" anchor="t" anchorCtr="0">
            <a:noAutofit/>
          </a:bodyPr>
          <a:lstStyle/>
          <a:p>
            <a:pPr lvl="0" rtl="0">
              <a:spcBef>
                <a:spcPts val="0"/>
              </a:spcBef>
              <a:buNone/>
            </a:pPr>
            <a:r>
              <a:rPr lang="en" sz="3600"/>
              <a:t>Positive Psychology - </a:t>
            </a:r>
            <a:r>
              <a:rPr lang="en" sz="2400"/>
              <a:t>definition and origin</a:t>
            </a:r>
          </a:p>
        </p:txBody>
      </p:sp>
      <p:sp>
        <p:nvSpPr>
          <p:cNvPr id="91" name="Shape 91"/>
          <p:cNvSpPr txBox="1"/>
          <p:nvPr/>
        </p:nvSpPr>
        <p:spPr>
          <a:xfrm>
            <a:off x="325525" y="1538800"/>
            <a:ext cx="8506800" cy="32403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0"/>
              </a:spcAft>
              <a:buNone/>
            </a:pPr>
            <a:r>
              <a:rPr lang="en" sz="2600" b="1">
                <a:solidFill>
                  <a:srgbClr val="434343"/>
                </a:solidFill>
                <a:latin typeface="Roboto"/>
                <a:ea typeface="Roboto"/>
                <a:cs typeface="Roboto"/>
                <a:sym typeface="Roboto"/>
              </a:rPr>
              <a:t>“The aim of Positive Psychology is to catalyze a change in psychology from a preoccupation only with repairing the worst things in life to also building the </a:t>
            </a:r>
          </a:p>
          <a:p>
            <a:pPr lvl="0" rtl="0">
              <a:lnSpc>
                <a:spcPct val="115000"/>
              </a:lnSpc>
              <a:spcBef>
                <a:spcPts val="0"/>
              </a:spcBef>
              <a:spcAft>
                <a:spcPts val="0"/>
              </a:spcAft>
              <a:buNone/>
            </a:pPr>
            <a:r>
              <a:rPr lang="en" sz="2600" b="1">
                <a:solidFill>
                  <a:srgbClr val="434343"/>
                </a:solidFill>
                <a:latin typeface="Roboto"/>
                <a:ea typeface="Roboto"/>
                <a:cs typeface="Roboto"/>
                <a:sym typeface="Roboto"/>
              </a:rPr>
              <a:t>best qualities in life.”</a:t>
            </a:r>
          </a:p>
          <a:p>
            <a:pPr lvl="0" rtl="0">
              <a:lnSpc>
                <a:spcPct val="115000"/>
              </a:lnSpc>
              <a:spcBef>
                <a:spcPts val="0"/>
              </a:spcBef>
              <a:spcAft>
                <a:spcPts val="1600"/>
              </a:spcAft>
              <a:buNone/>
            </a:pPr>
            <a:endParaRPr sz="2400">
              <a:solidFill>
                <a:srgbClr val="434343"/>
              </a:solidFill>
              <a:latin typeface="Roboto"/>
              <a:ea typeface="Roboto"/>
              <a:cs typeface="Roboto"/>
              <a:sym typeface="Roboto"/>
            </a:endParaRPr>
          </a:p>
          <a:p>
            <a:pPr lvl="0" rtl="0">
              <a:lnSpc>
                <a:spcPct val="115000"/>
              </a:lnSpc>
              <a:spcBef>
                <a:spcPts val="0"/>
              </a:spcBef>
              <a:spcAft>
                <a:spcPts val="1600"/>
              </a:spcAft>
              <a:buNone/>
            </a:pPr>
            <a:r>
              <a:rPr lang="en" sz="1800">
                <a:solidFill>
                  <a:srgbClr val="434343"/>
                </a:solidFill>
                <a:latin typeface="Roboto"/>
                <a:ea typeface="Roboto"/>
                <a:cs typeface="Roboto"/>
                <a:sym typeface="Roboto"/>
              </a:rPr>
              <a:t>~Martin Seligman</a:t>
            </a:r>
          </a:p>
          <a:p>
            <a:pPr lvl="0" rtl="0">
              <a:lnSpc>
                <a:spcPct val="115000"/>
              </a:lnSpc>
              <a:spcBef>
                <a:spcPts val="0"/>
              </a:spcBef>
              <a:spcAft>
                <a:spcPts val="1600"/>
              </a:spcAft>
              <a:buNone/>
            </a:pPr>
            <a:endParaRPr sz="2400">
              <a:solidFill>
                <a:srgbClr val="434343"/>
              </a:solidFill>
              <a:latin typeface="Roboto"/>
              <a:ea typeface="Roboto"/>
              <a:cs typeface="Roboto"/>
              <a:sym typeface="Roboto"/>
            </a:endParaRPr>
          </a:p>
          <a:p>
            <a:pPr lvl="0">
              <a:spcBef>
                <a:spcPts val="0"/>
              </a:spcBef>
              <a:buNone/>
            </a:pPr>
            <a:endParaRPr/>
          </a:p>
        </p:txBody>
      </p:sp>
      <p:pic>
        <p:nvPicPr>
          <p:cNvPr id="92" name="Shape 92"/>
          <p:cNvPicPr preferRelativeResize="0"/>
          <p:nvPr/>
        </p:nvPicPr>
        <p:blipFill>
          <a:blip r:embed="rId3">
            <a:alphaModFix/>
          </a:blip>
          <a:stretch>
            <a:fillRect/>
          </a:stretch>
        </p:blipFill>
        <p:spPr>
          <a:xfrm>
            <a:off x="6927325" y="2715213"/>
            <a:ext cx="1905000" cy="2238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3600"/>
              <a:t>Positive Psychology - </a:t>
            </a:r>
            <a:r>
              <a:rPr lang="en" sz="3000"/>
              <a:t>Big </a:t>
            </a:r>
            <a:r>
              <a:rPr lang="en" sz="3600"/>
              <a:t>6 </a:t>
            </a:r>
            <a:r>
              <a:rPr lang="en" sz="3000"/>
              <a:t>Concepts</a:t>
            </a:r>
          </a:p>
        </p:txBody>
      </p:sp>
      <p:grpSp>
        <p:nvGrpSpPr>
          <p:cNvPr id="98" name="Shape 98"/>
          <p:cNvGrpSpPr/>
          <p:nvPr/>
        </p:nvGrpSpPr>
        <p:grpSpPr>
          <a:xfrm>
            <a:off x="954879" y="1519428"/>
            <a:ext cx="5618978" cy="3623997"/>
            <a:chOff x="674179" y="677103"/>
            <a:chExt cx="5618978" cy="3623997"/>
          </a:xfrm>
        </p:grpSpPr>
        <p:sp>
          <p:nvSpPr>
            <p:cNvPr id="99" name="Shape 99"/>
            <p:cNvSpPr/>
            <p:nvPr/>
          </p:nvSpPr>
          <p:spPr>
            <a:xfrm rot="-6596520">
              <a:off x="3876826" y="2219396"/>
              <a:ext cx="750289" cy="771357"/>
            </a:xfrm>
            <a:prstGeom prst="ellipse">
              <a:avLst/>
            </a:prstGeom>
            <a:solidFill>
              <a:srgbClr val="00695C"/>
            </a:solidFill>
            <a:ln>
              <a:noFill/>
            </a:ln>
          </p:spPr>
          <p:txBody>
            <a:bodyPr wrap="square" lIns="91425" tIns="91425" rIns="91425" bIns="91425" anchor="ctr" anchorCtr="0">
              <a:noAutofit/>
            </a:bodyPr>
            <a:lstStyle/>
            <a:p>
              <a:pPr lvl="0">
                <a:spcBef>
                  <a:spcPts val="0"/>
                </a:spcBef>
                <a:buNone/>
              </a:pPr>
              <a:endParaRPr/>
            </a:p>
          </p:txBody>
        </p:sp>
        <p:sp>
          <p:nvSpPr>
            <p:cNvPr id="100" name="Shape 100"/>
            <p:cNvSpPr/>
            <p:nvPr/>
          </p:nvSpPr>
          <p:spPr>
            <a:xfrm>
              <a:off x="1556750" y="2284800"/>
              <a:ext cx="2154900" cy="2016300"/>
            </a:xfrm>
            <a:prstGeom prst="ellipse">
              <a:avLst/>
            </a:prstGeom>
            <a:solidFill>
              <a:srgbClr val="00695C"/>
            </a:solidFill>
            <a:ln>
              <a:noFill/>
            </a:ln>
          </p:spPr>
          <p:txBody>
            <a:bodyPr wrap="square" lIns="91425" tIns="91425" rIns="91425" bIns="91425" anchor="ctr" anchorCtr="0">
              <a:noAutofit/>
            </a:bodyPr>
            <a:lstStyle/>
            <a:p>
              <a:pPr lvl="0">
                <a:spcBef>
                  <a:spcPts val="0"/>
                </a:spcBef>
                <a:buNone/>
              </a:pPr>
              <a:r>
                <a:rPr lang="en" sz="2200" b="1">
                  <a:solidFill>
                    <a:srgbClr val="FFFFFF"/>
                  </a:solidFill>
                  <a:latin typeface="Roboto"/>
                  <a:ea typeface="Roboto"/>
                  <a:cs typeface="Roboto"/>
                  <a:sym typeface="Roboto"/>
                </a:rPr>
                <a:t>Happiness</a:t>
              </a:r>
            </a:p>
          </p:txBody>
        </p:sp>
        <p:sp>
          <p:nvSpPr>
            <p:cNvPr id="101" name="Shape 101"/>
            <p:cNvSpPr/>
            <p:nvPr/>
          </p:nvSpPr>
          <p:spPr>
            <a:xfrm rot="-6598620">
              <a:off x="4374916" y="913763"/>
              <a:ext cx="1681581" cy="1681581"/>
            </a:xfrm>
            <a:prstGeom prst="ellipse">
              <a:avLst/>
            </a:prstGeom>
            <a:solidFill>
              <a:srgbClr val="869FA5"/>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a:off x="674179" y="3084316"/>
              <a:ext cx="629100" cy="629100"/>
            </a:xfrm>
            <a:prstGeom prst="ellipse">
              <a:avLst/>
            </a:prstGeom>
            <a:solidFill>
              <a:srgbClr val="00695C"/>
            </a:solidFill>
            <a:ln>
              <a:noFill/>
            </a:ln>
          </p:spPr>
          <p:txBody>
            <a:bodyPr wrap="square" lIns="91425" tIns="91425" rIns="91425" bIns="91425" anchor="ctr" anchorCtr="0">
              <a:noAutofit/>
            </a:bodyPr>
            <a:lstStyle/>
            <a:p>
              <a:pPr lvl="0">
                <a:spcBef>
                  <a:spcPts val="0"/>
                </a:spcBef>
                <a:buNone/>
              </a:pPr>
              <a:endParaRPr/>
            </a:p>
          </p:txBody>
        </p:sp>
        <p:sp>
          <p:nvSpPr>
            <p:cNvPr id="103" name="Shape 103"/>
            <p:cNvSpPr/>
            <p:nvPr/>
          </p:nvSpPr>
          <p:spPr>
            <a:xfrm rot="-6597701">
              <a:off x="4421525" y="3155868"/>
              <a:ext cx="274172" cy="274172"/>
            </a:xfrm>
            <a:prstGeom prst="ellipse">
              <a:avLst/>
            </a:prstGeom>
            <a:solidFill>
              <a:srgbClr val="00695C"/>
            </a:solidFill>
            <a:ln>
              <a:noFill/>
            </a:ln>
          </p:spPr>
          <p:txBody>
            <a:bodyPr wrap="square" lIns="91425" tIns="91425" rIns="91425" bIns="91425" anchor="ctr" anchorCtr="0">
              <a:noAutofit/>
            </a:bodyPr>
            <a:lstStyle/>
            <a:p>
              <a:pPr lvl="0">
                <a:spcBef>
                  <a:spcPts val="0"/>
                </a:spcBef>
                <a:buNone/>
              </a:pPr>
              <a:endParaRPr/>
            </a:p>
          </p:txBody>
        </p:sp>
      </p:grpSp>
      <p:grpSp>
        <p:nvGrpSpPr>
          <p:cNvPr id="104" name="Shape 104"/>
          <p:cNvGrpSpPr/>
          <p:nvPr/>
        </p:nvGrpSpPr>
        <p:grpSpPr>
          <a:xfrm>
            <a:off x="6450575" y="1566761"/>
            <a:ext cx="2440200" cy="2440200"/>
            <a:chOff x="4447194" y="1815766"/>
            <a:chExt cx="2440200" cy="2440200"/>
          </a:xfrm>
        </p:grpSpPr>
        <p:sp>
          <p:nvSpPr>
            <p:cNvPr id="105" name="Shape 105"/>
            <p:cNvSpPr/>
            <p:nvPr/>
          </p:nvSpPr>
          <p:spPr>
            <a:xfrm>
              <a:off x="4447194" y="1815766"/>
              <a:ext cx="2440200" cy="2440200"/>
            </a:xfrm>
            <a:prstGeom prst="ellipse">
              <a:avLst/>
            </a:prstGeom>
            <a:solidFill>
              <a:srgbClr val="00695C"/>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lvl="0">
                <a:spcBef>
                  <a:spcPts val="0"/>
                </a:spcBef>
                <a:buNone/>
              </a:pPr>
              <a:endParaRPr sz="900" b="1">
                <a:solidFill>
                  <a:srgbClr val="00695C"/>
                </a:solidFill>
                <a:latin typeface="Roboto"/>
                <a:ea typeface="Roboto"/>
                <a:cs typeface="Roboto"/>
                <a:sym typeface="Roboto"/>
              </a:endParaRPr>
            </a:p>
          </p:txBody>
        </p:sp>
        <p:sp>
          <p:nvSpPr>
            <p:cNvPr id="106" name="Shape 106"/>
            <p:cNvSpPr txBox="1"/>
            <p:nvPr/>
          </p:nvSpPr>
          <p:spPr>
            <a:xfrm>
              <a:off x="4636394" y="2409804"/>
              <a:ext cx="2118000" cy="1257900"/>
            </a:xfrm>
            <a:prstGeom prst="rect">
              <a:avLst/>
            </a:prstGeom>
            <a:noFill/>
            <a:ln>
              <a:noFill/>
            </a:ln>
          </p:spPr>
          <p:txBody>
            <a:bodyPr wrap="square" lIns="91425" tIns="91425" rIns="91425" bIns="91425" anchor="ctr" anchorCtr="0">
              <a:noAutofit/>
            </a:bodyPr>
            <a:lstStyle/>
            <a:p>
              <a:pPr lvl="0" algn="ctr" rtl="0">
                <a:spcBef>
                  <a:spcPts val="0"/>
                </a:spcBef>
                <a:buNone/>
              </a:pPr>
              <a:r>
                <a:rPr lang="en" sz="2200" b="1">
                  <a:solidFill>
                    <a:srgbClr val="FFFFFF"/>
                  </a:solidFill>
                  <a:latin typeface="Roboto"/>
                  <a:ea typeface="Roboto"/>
                  <a:cs typeface="Roboto"/>
                  <a:sym typeface="Roboto"/>
                </a:rPr>
                <a:t>Goal-Directed </a:t>
              </a:r>
            </a:p>
            <a:p>
              <a:pPr lvl="0" algn="ctr">
                <a:spcBef>
                  <a:spcPts val="0"/>
                </a:spcBef>
                <a:buNone/>
              </a:pPr>
              <a:r>
                <a:rPr lang="en" sz="2200" b="1">
                  <a:solidFill>
                    <a:srgbClr val="FFFFFF"/>
                  </a:solidFill>
                  <a:latin typeface="Roboto"/>
                  <a:ea typeface="Roboto"/>
                  <a:cs typeface="Roboto"/>
                  <a:sym typeface="Roboto"/>
                </a:rPr>
                <a:t>Thinking</a:t>
              </a:r>
            </a:p>
          </p:txBody>
        </p:sp>
      </p:grpSp>
      <p:grpSp>
        <p:nvGrpSpPr>
          <p:cNvPr id="107" name="Shape 107"/>
          <p:cNvGrpSpPr/>
          <p:nvPr/>
        </p:nvGrpSpPr>
        <p:grpSpPr>
          <a:xfrm>
            <a:off x="4632950" y="2028000"/>
            <a:ext cx="2690758" cy="3115425"/>
            <a:chOff x="4487259" y="2104200"/>
            <a:chExt cx="2645520" cy="3115425"/>
          </a:xfrm>
        </p:grpSpPr>
        <p:sp>
          <p:nvSpPr>
            <p:cNvPr id="108" name="Shape 108"/>
            <p:cNvSpPr/>
            <p:nvPr/>
          </p:nvSpPr>
          <p:spPr>
            <a:xfrm>
              <a:off x="5233179" y="3333225"/>
              <a:ext cx="1899600" cy="1886400"/>
            </a:xfrm>
            <a:prstGeom prst="ellipse">
              <a:avLst/>
            </a:prstGeom>
            <a:solidFill>
              <a:srgbClr val="00A595"/>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lvl="0">
                <a:spcBef>
                  <a:spcPts val="0"/>
                </a:spcBef>
                <a:buNone/>
              </a:pPr>
              <a:r>
                <a:rPr lang="en" sz="2200" b="1">
                  <a:solidFill>
                    <a:srgbClr val="FFFFFF"/>
                  </a:solidFill>
                  <a:latin typeface="Roboto"/>
                  <a:ea typeface="Roboto"/>
                  <a:cs typeface="Roboto"/>
                  <a:sym typeface="Roboto"/>
                </a:rPr>
                <a:t>Gratitude </a:t>
              </a:r>
            </a:p>
          </p:txBody>
        </p:sp>
        <p:sp>
          <p:nvSpPr>
            <p:cNvPr id="109" name="Shape 109"/>
            <p:cNvSpPr txBox="1"/>
            <p:nvPr/>
          </p:nvSpPr>
          <p:spPr>
            <a:xfrm>
              <a:off x="4487259" y="2104200"/>
              <a:ext cx="1624500" cy="1087500"/>
            </a:xfrm>
            <a:prstGeom prst="rect">
              <a:avLst/>
            </a:prstGeom>
            <a:noFill/>
            <a:ln>
              <a:noFill/>
            </a:ln>
          </p:spPr>
          <p:txBody>
            <a:bodyPr wrap="square" lIns="91425" tIns="91425" rIns="91425" bIns="91425" anchor="ctr" anchorCtr="0">
              <a:noAutofit/>
            </a:bodyPr>
            <a:lstStyle/>
            <a:p>
              <a:pPr lvl="0" algn="ctr" rtl="0">
                <a:spcBef>
                  <a:spcPts val="0"/>
                </a:spcBef>
                <a:buNone/>
              </a:pPr>
              <a:r>
                <a:rPr lang="en" sz="2000" b="1">
                  <a:solidFill>
                    <a:srgbClr val="FFFFFF"/>
                  </a:solidFill>
                  <a:latin typeface="Roboto"/>
                  <a:ea typeface="Roboto"/>
                  <a:cs typeface="Roboto"/>
                  <a:sym typeface="Roboto"/>
                </a:rPr>
                <a:t>Serenity/</a:t>
              </a:r>
            </a:p>
            <a:p>
              <a:pPr lvl="0" algn="ctr">
                <a:spcBef>
                  <a:spcPts val="0"/>
                </a:spcBef>
                <a:buNone/>
              </a:pPr>
              <a:r>
                <a:rPr lang="en" sz="2000" b="1">
                  <a:solidFill>
                    <a:srgbClr val="FFFFFF"/>
                  </a:solidFill>
                  <a:latin typeface="Roboto"/>
                  <a:ea typeface="Roboto"/>
                  <a:cs typeface="Roboto"/>
                  <a:sym typeface="Roboto"/>
                </a:rPr>
                <a:t>Mindfulness</a:t>
              </a:r>
            </a:p>
          </p:txBody>
        </p:sp>
      </p:grpSp>
      <p:sp>
        <p:nvSpPr>
          <p:cNvPr id="110" name="Shape 110"/>
          <p:cNvSpPr/>
          <p:nvPr/>
        </p:nvSpPr>
        <p:spPr>
          <a:xfrm>
            <a:off x="-75925" y="1412550"/>
            <a:ext cx="2690700" cy="2440200"/>
          </a:xfrm>
          <a:prstGeom prst="ellipse">
            <a:avLst/>
          </a:prstGeom>
          <a:solidFill>
            <a:schemeClr val="lt2"/>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lvl="0" rtl="0">
              <a:spcBef>
                <a:spcPts val="0"/>
              </a:spcBef>
              <a:buNone/>
            </a:pPr>
            <a:endParaRPr sz="900" b="1">
              <a:solidFill>
                <a:srgbClr val="00695C"/>
              </a:solidFill>
              <a:latin typeface="Roboto"/>
              <a:ea typeface="Roboto"/>
              <a:cs typeface="Roboto"/>
              <a:sym typeface="Roboto"/>
            </a:endParaRPr>
          </a:p>
        </p:txBody>
      </p:sp>
      <p:sp>
        <p:nvSpPr>
          <p:cNvPr id="111" name="Shape 111"/>
          <p:cNvSpPr txBox="1"/>
          <p:nvPr/>
        </p:nvSpPr>
        <p:spPr>
          <a:xfrm>
            <a:off x="92125" y="2088100"/>
            <a:ext cx="2134200" cy="875100"/>
          </a:xfrm>
          <a:prstGeom prst="rect">
            <a:avLst/>
          </a:prstGeom>
          <a:noFill/>
          <a:ln>
            <a:noFill/>
          </a:ln>
        </p:spPr>
        <p:txBody>
          <a:bodyPr wrap="square" lIns="91425" tIns="91425" rIns="91425" bIns="91425" anchor="t" anchorCtr="0">
            <a:noAutofit/>
          </a:bodyPr>
          <a:lstStyle/>
          <a:p>
            <a:pPr lvl="0" algn="ctr">
              <a:spcBef>
                <a:spcPts val="0"/>
              </a:spcBef>
              <a:buNone/>
            </a:pPr>
            <a:r>
              <a:rPr lang="en" sz="2400" b="1">
                <a:solidFill>
                  <a:srgbClr val="FFFFFF"/>
                </a:solidFill>
                <a:latin typeface="Roboto"/>
                <a:ea typeface="Roboto"/>
                <a:cs typeface="Roboto"/>
                <a:sym typeface="Roboto"/>
              </a:rPr>
              <a:t>Optimistic </a:t>
            </a:r>
          </a:p>
          <a:p>
            <a:pPr lvl="0" algn="ctr">
              <a:spcBef>
                <a:spcPts val="0"/>
              </a:spcBef>
              <a:buNone/>
            </a:pPr>
            <a:r>
              <a:rPr lang="en" sz="2400" b="1">
                <a:solidFill>
                  <a:srgbClr val="FFFFFF"/>
                </a:solidFill>
                <a:latin typeface="Roboto"/>
                <a:ea typeface="Roboto"/>
                <a:cs typeface="Roboto"/>
                <a:sym typeface="Roboto"/>
              </a:rPr>
              <a:t>Thinking</a:t>
            </a:r>
          </a:p>
        </p:txBody>
      </p:sp>
      <p:sp>
        <p:nvSpPr>
          <p:cNvPr id="112" name="Shape 112"/>
          <p:cNvSpPr/>
          <p:nvPr/>
        </p:nvSpPr>
        <p:spPr>
          <a:xfrm>
            <a:off x="2473300" y="1001825"/>
            <a:ext cx="2301600" cy="2194800"/>
          </a:xfrm>
          <a:prstGeom prst="ellipse">
            <a:avLst/>
          </a:prstGeom>
          <a:solidFill>
            <a:srgbClr val="00B3A1">
              <a:alpha val="91540"/>
            </a:srgbClr>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lvl="0" algn="ctr">
              <a:spcBef>
                <a:spcPts val="0"/>
              </a:spcBef>
              <a:buNone/>
            </a:pPr>
            <a:r>
              <a:rPr lang="en" sz="2200" b="1">
                <a:solidFill>
                  <a:srgbClr val="FFFFFF"/>
                </a:solidFill>
                <a:latin typeface="Roboto"/>
                <a:ea typeface="Roboto"/>
                <a:cs typeface="Roboto"/>
                <a:sym typeface="Roboto"/>
              </a:rPr>
              <a:t>Character </a:t>
            </a:r>
          </a:p>
          <a:p>
            <a:pPr lvl="0" algn="ctr" rtl="0">
              <a:spcBef>
                <a:spcPts val="0"/>
              </a:spcBef>
              <a:buNone/>
            </a:pPr>
            <a:r>
              <a:rPr lang="en" sz="2200" b="1">
                <a:solidFill>
                  <a:srgbClr val="FFFFFF"/>
                </a:solidFill>
                <a:latin typeface="Roboto"/>
                <a:ea typeface="Roboto"/>
                <a:cs typeface="Roboto"/>
                <a:sym typeface="Roboto"/>
              </a:rPr>
              <a:t>Strengths</a:t>
            </a:r>
          </a:p>
        </p:txBody>
      </p:sp>
      <p:sp>
        <p:nvSpPr>
          <p:cNvPr id="113" name="Shape 113"/>
          <p:cNvSpPr/>
          <p:nvPr/>
        </p:nvSpPr>
        <p:spPr>
          <a:xfrm rot="-6597701">
            <a:off x="8578050" y="1557993"/>
            <a:ext cx="274172" cy="274172"/>
          </a:xfrm>
          <a:prstGeom prst="ellipse">
            <a:avLst/>
          </a:prstGeom>
          <a:solidFill>
            <a:srgbClr val="009688">
              <a:alpha val="40770"/>
            </a:srgbClr>
          </a:solidFill>
          <a:ln>
            <a:noFill/>
          </a:ln>
        </p:spPr>
        <p:txBody>
          <a:bodyPr wrap="square" lIns="91425" tIns="91425" rIns="91425" bIns="91425" anchor="ctr" anchorCtr="0">
            <a:noAutofit/>
          </a:bodyPr>
          <a:lstStyle/>
          <a:p>
            <a:pPr lvl="0" rtl="0">
              <a:spcBef>
                <a:spcPts val="0"/>
              </a:spcBef>
              <a:buNone/>
            </a:pPr>
            <a:endParaRPr/>
          </a:p>
        </p:txBody>
      </p:sp>
      <p:sp>
        <p:nvSpPr>
          <p:cNvPr id="114" name="Shape 114"/>
          <p:cNvSpPr/>
          <p:nvPr/>
        </p:nvSpPr>
        <p:spPr>
          <a:xfrm rot="-6597755">
            <a:off x="7932162" y="4227060"/>
            <a:ext cx="715277" cy="690031"/>
          </a:xfrm>
          <a:prstGeom prst="ellipse">
            <a:avLst/>
          </a:prstGeom>
          <a:solidFill>
            <a:schemeClr val="accent6"/>
          </a:solidFill>
          <a:ln>
            <a:noFill/>
          </a:ln>
        </p:spPr>
        <p:txBody>
          <a:bodyPr wrap="square" lIns="91425" tIns="91425" rIns="91425" bIns="91425" anchor="ctr" anchorCtr="0">
            <a:noAutofit/>
          </a:bodyPr>
          <a:lstStyle/>
          <a:p>
            <a:pPr lvl="0" rtl="0">
              <a:spcBef>
                <a:spcPts val="0"/>
              </a:spcBef>
              <a:buNone/>
            </a:pPr>
            <a:endParaRPr/>
          </a:p>
        </p:txBody>
      </p:sp>
      <p:sp>
        <p:nvSpPr>
          <p:cNvPr id="115" name="Shape 115"/>
          <p:cNvSpPr/>
          <p:nvPr/>
        </p:nvSpPr>
        <p:spPr>
          <a:xfrm rot="-6597701">
            <a:off x="6261125" y="1208618"/>
            <a:ext cx="274172" cy="274172"/>
          </a:xfrm>
          <a:prstGeom prst="ellipse">
            <a:avLst/>
          </a:prstGeom>
          <a:solidFill>
            <a:srgbClr val="00917F"/>
          </a:solidFill>
          <a:ln>
            <a:noFill/>
          </a:ln>
        </p:spPr>
        <p:txBody>
          <a:bodyPr wrap="square" lIns="91425" tIns="91425" rIns="91425" bIns="91425" anchor="ctr" anchorCtr="0">
            <a:noAutofit/>
          </a:bodyPr>
          <a:lstStyle/>
          <a:p>
            <a:pPr lvl="0" rt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539725"/>
            <a:ext cx="8520600" cy="1870800"/>
          </a:xfrm>
          <a:prstGeom prst="rect">
            <a:avLst/>
          </a:prstGeom>
        </p:spPr>
        <p:txBody>
          <a:bodyPr wrap="square" lIns="91425" tIns="91425" rIns="91425" bIns="91425" anchor="t" anchorCtr="0">
            <a:noAutofit/>
          </a:bodyPr>
          <a:lstStyle/>
          <a:p>
            <a:pPr lvl="0">
              <a:spcBef>
                <a:spcPts val="0"/>
              </a:spcBef>
              <a:buNone/>
            </a:pPr>
            <a:r>
              <a:rPr lang="en" sz="9600"/>
              <a:t>Gratitude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26200" y="186850"/>
            <a:ext cx="8606100" cy="937800"/>
          </a:xfrm>
          <a:prstGeom prst="rect">
            <a:avLst/>
          </a:prstGeom>
        </p:spPr>
        <p:txBody>
          <a:bodyPr wrap="square" lIns="91425" tIns="91425" rIns="91425" bIns="91425" anchor="t" anchorCtr="0">
            <a:noAutofit/>
          </a:bodyPr>
          <a:lstStyle/>
          <a:p>
            <a:pPr lvl="0" rtl="0">
              <a:spcBef>
                <a:spcPts val="0"/>
              </a:spcBef>
              <a:buNone/>
            </a:pPr>
            <a:r>
              <a:rPr lang="en" sz="4000"/>
              <a:t>Gratitude - What is it?</a:t>
            </a:r>
          </a:p>
        </p:txBody>
      </p:sp>
      <p:sp>
        <p:nvSpPr>
          <p:cNvPr id="126" name="Shape 126"/>
          <p:cNvSpPr txBox="1"/>
          <p:nvPr/>
        </p:nvSpPr>
        <p:spPr>
          <a:xfrm>
            <a:off x="368500" y="1550725"/>
            <a:ext cx="8383200" cy="33165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2200">
                <a:solidFill>
                  <a:srgbClr val="434343"/>
                </a:solidFill>
                <a:latin typeface="Roboto"/>
                <a:ea typeface="Roboto"/>
                <a:cs typeface="Roboto"/>
                <a:sym typeface="Roboto"/>
              </a:rPr>
              <a:t>Gratitude is an emotion, an attitude, a stable trait and a character strength with 2 stages</a:t>
            </a:r>
          </a:p>
          <a:p>
            <a:pPr lvl="0" rtl="0">
              <a:lnSpc>
                <a:spcPct val="115000"/>
              </a:lnSpc>
              <a:spcBef>
                <a:spcPts val="0"/>
              </a:spcBef>
              <a:spcAft>
                <a:spcPts val="1600"/>
              </a:spcAft>
              <a:buNone/>
            </a:pPr>
            <a:r>
              <a:rPr lang="en" sz="2200">
                <a:solidFill>
                  <a:srgbClr val="434343"/>
                </a:solidFill>
                <a:latin typeface="Roboto"/>
                <a:ea typeface="Roboto"/>
                <a:cs typeface="Roboto"/>
                <a:sym typeface="Roboto"/>
              </a:rPr>
              <a:t>First, you need to acknowledge something positive in your life</a:t>
            </a:r>
          </a:p>
          <a:p>
            <a:pPr lvl="0" rtl="0">
              <a:lnSpc>
                <a:spcPct val="115000"/>
              </a:lnSpc>
              <a:spcBef>
                <a:spcPts val="0"/>
              </a:spcBef>
              <a:spcAft>
                <a:spcPts val="1600"/>
              </a:spcAft>
              <a:buNone/>
            </a:pPr>
            <a:r>
              <a:rPr lang="en" sz="2200">
                <a:solidFill>
                  <a:srgbClr val="434343"/>
                </a:solidFill>
                <a:latin typeface="Roboto"/>
                <a:ea typeface="Roboto"/>
                <a:cs typeface="Roboto"/>
                <a:sym typeface="Roboto"/>
              </a:rPr>
              <a:t>Then, understand that the source of the positive gift or experience is outside oneself</a:t>
            </a:r>
          </a:p>
          <a:p>
            <a:pPr lvl="0" rtl="0">
              <a:lnSpc>
                <a:spcPct val="115000"/>
              </a:lnSpc>
              <a:spcBef>
                <a:spcPts val="0"/>
              </a:spcBef>
              <a:spcAft>
                <a:spcPts val="1600"/>
              </a:spcAft>
              <a:buNone/>
            </a:pPr>
            <a:r>
              <a:rPr lang="en" sz="2200" b="1">
                <a:solidFill>
                  <a:srgbClr val="434343"/>
                </a:solidFill>
                <a:latin typeface="Roboto"/>
                <a:ea typeface="Roboto"/>
                <a:cs typeface="Roboto"/>
                <a:sym typeface="Roboto"/>
              </a:rPr>
              <a:t>Thankfulness</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44875" y="186850"/>
            <a:ext cx="8999100" cy="937800"/>
          </a:xfrm>
          <a:prstGeom prst="rect">
            <a:avLst/>
          </a:prstGeom>
        </p:spPr>
        <p:txBody>
          <a:bodyPr wrap="square" lIns="91425" tIns="91425" rIns="91425" bIns="91425" anchor="t" anchorCtr="0">
            <a:noAutofit/>
          </a:bodyPr>
          <a:lstStyle/>
          <a:p>
            <a:pPr lvl="0" rtl="0">
              <a:spcBef>
                <a:spcPts val="0"/>
              </a:spcBef>
              <a:buNone/>
            </a:pPr>
            <a:r>
              <a:rPr lang="en" sz="4000"/>
              <a:t>Gratitude - Where’s the research?</a:t>
            </a:r>
          </a:p>
        </p:txBody>
      </p:sp>
      <p:sp>
        <p:nvSpPr>
          <p:cNvPr id="132" name="Shape 132"/>
          <p:cNvSpPr txBox="1"/>
          <p:nvPr/>
        </p:nvSpPr>
        <p:spPr>
          <a:xfrm>
            <a:off x="144875" y="1464975"/>
            <a:ext cx="4266300" cy="3493500"/>
          </a:xfrm>
          <a:prstGeom prst="rect">
            <a:avLst/>
          </a:prstGeom>
          <a:noFill/>
          <a:ln>
            <a:noFill/>
          </a:ln>
        </p:spPr>
        <p:txBody>
          <a:bodyPr wrap="square" lIns="91425" tIns="91425" rIns="91425" bIns="91425" anchor="t" anchorCtr="0">
            <a:noAutofit/>
          </a:bodyPr>
          <a:lstStyle/>
          <a:p>
            <a:pPr marL="457200" lvl="0" indent="-342900" rtl="0">
              <a:spcBef>
                <a:spcPts val="0"/>
              </a:spcBef>
              <a:spcAft>
                <a:spcPts val="1000"/>
              </a:spcAft>
              <a:buSzPct val="100000"/>
              <a:buChar char="●"/>
            </a:pPr>
            <a:r>
              <a:rPr lang="en" sz="1800"/>
              <a:t>People who express gratitude on a regular basis have better physical health, optimism, progress toward goals, well-being, and help others more (Emmons &amp; Crumpler, 2000)</a:t>
            </a:r>
          </a:p>
          <a:p>
            <a:pPr marL="457200" lvl="0" indent="-342900" rtl="0">
              <a:spcBef>
                <a:spcPts val="0"/>
              </a:spcBef>
              <a:spcAft>
                <a:spcPts val="1000"/>
              </a:spcAft>
              <a:buSzPct val="100000"/>
              <a:buChar char="●"/>
            </a:pPr>
            <a:r>
              <a:rPr lang="en" sz="1800"/>
              <a:t>Grateful people tend to be more helpful, supportive, forgiving and empathic towards others, more agreeable, less narcissistic and less materialistic (McCullough et al., 2002) </a:t>
            </a:r>
          </a:p>
          <a:p>
            <a:pPr lvl="0">
              <a:spcBef>
                <a:spcPts val="0"/>
              </a:spcBef>
              <a:buNone/>
            </a:pPr>
            <a:endParaRPr sz="1800"/>
          </a:p>
        </p:txBody>
      </p:sp>
      <p:sp>
        <p:nvSpPr>
          <p:cNvPr id="133" name="Shape 133"/>
          <p:cNvSpPr txBox="1"/>
          <p:nvPr/>
        </p:nvSpPr>
        <p:spPr>
          <a:xfrm>
            <a:off x="4411175" y="1311225"/>
            <a:ext cx="4491600" cy="3647100"/>
          </a:xfrm>
          <a:prstGeom prst="rect">
            <a:avLst/>
          </a:prstGeom>
          <a:noFill/>
          <a:ln>
            <a:noFill/>
          </a:ln>
        </p:spPr>
        <p:txBody>
          <a:bodyPr wrap="square" lIns="91425" tIns="91425" rIns="91425" bIns="91425" anchor="t" anchorCtr="0">
            <a:noAutofit/>
          </a:bodyPr>
          <a:lstStyle/>
          <a:p>
            <a:pPr marL="457200" lvl="0" indent="-342900" rtl="0">
              <a:spcBef>
                <a:spcPts val="0"/>
              </a:spcBef>
              <a:spcAft>
                <a:spcPts val="1000"/>
              </a:spcAft>
              <a:buSzPct val="100000"/>
              <a:buChar char="●"/>
            </a:pPr>
            <a:r>
              <a:rPr lang="en" sz="1800"/>
              <a:t>Adolescents who developed gratitude over 4 years showed more prosocial behaviors and less antisocial behaviors compared to youth with low gratitude (Bono, Froh, Emmons &amp; Card, 2013)</a:t>
            </a:r>
          </a:p>
          <a:p>
            <a:pPr marL="457200" lvl="0" indent="-342900" rtl="0">
              <a:spcBef>
                <a:spcPts val="0"/>
              </a:spcBef>
              <a:spcAft>
                <a:spcPts val="1000"/>
              </a:spcAft>
              <a:buSzPct val="100000"/>
              <a:buChar char="●"/>
            </a:pPr>
            <a:r>
              <a:rPr lang="en" sz="1800"/>
              <a:t>School satisfaction can be increased with gratitude intervention (Froh et al. 2008)</a:t>
            </a:r>
          </a:p>
          <a:p>
            <a:pPr marL="457200" lvl="0" indent="-342900" rtl="0">
              <a:spcBef>
                <a:spcPts val="0"/>
              </a:spcBef>
              <a:buSzPct val="100000"/>
              <a:buChar char="●"/>
            </a:pPr>
            <a:r>
              <a:rPr lang="en" sz="1800"/>
              <a:t>Gratitude can be taught to children as young as 8 with lasting results (Froh et al., in press)</a:t>
            </a: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2007</Words>
  <Application>Microsoft Office PowerPoint</Application>
  <PresentationFormat>On-screen Show (16:9)</PresentationFormat>
  <Paragraphs>261</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Merriweather</vt:lpstr>
      <vt:lpstr>Roboto</vt:lpstr>
      <vt:lpstr>Paradigm</vt:lpstr>
      <vt:lpstr>Update Your Toolbox with Growth Mindset and Positive Psychology</vt:lpstr>
      <vt:lpstr> AGENDA</vt:lpstr>
      <vt:lpstr>3 Things You Want</vt:lpstr>
      <vt:lpstr>Positive Psychology</vt:lpstr>
      <vt:lpstr>Positive Psychology - definition and origin</vt:lpstr>
      <vt:lpstr>Positive Psychology - Big 6 Concepts</vt:lpstr>
      <vt:lpstr>Gratitude</vt:lpstr>
      <vt:lpstr>Gratitude - What is it?</vt:lpstr>
      <vt:lpstr>Gratitude - Where’s the research?</vt:lpstr>
      <vt:lpstr> Activities  to Promote Gratitude</vt:lpstr>
      <vt:lpstr>Gratitude Journaling</vt:lpstr>
      <vt:lpstr>Gratitude Visit</vt:lpstr>
      <vt:lpstr>3 Good Things</vt:lpstr>
      <vt:lpstr>Personal Gratitude  List</vt:lpstr>
      <vt:lpstr>Letting Go of a Grudge</vt:lpstr>
      <vt:lpstr>Letting Go of a Grudge</vt:lpstr>
      <vt:lpstr>Letting Go of a Grudge</vt:lpstr>
      <vt:lpstr>Letting Go of a Grudge</vt:lpstr>
      <vt:lpstr>Letting Go of a Grudge</vt:lpstr>
      <vt:lpstr>For This I Am Grateful </vt:lpstr>
      <vt:lpstr>PowerPoint Presentation</vt:lpstr>
      <vt:lpstr>Your Turn</vt:lpstr>
      <vt:lpstr>Gratitude Resources </vt:lpstr>
      <vt:lpstr>Happiness</vt:lpstr>
      <vt:lpstr>Happiness - What is it?</vt:lpstr>
      <vt:lpstr> Activities  to Promote Happiness</vt:lpstr>
      <vt:lpstr>Me at My Best</vt:lpstr>
      <vt:lpstr>Acts of Kindness</vt:lpstr>
      <vt:lpstr>Happiness - Resources</vt:lpstr>
      <vt:lpstr>Creating Positive Institutions </vt:lpstr>
      <vt:lpstr>Self-Recruiting Praise</vt:lpstr>
      <vt:lpstr>Positive Psychology Summary</vt:lpstr>
      <vt:lpstr>Solution-Focused Counseling  in Schools</vt:lpstr>
      <vt:lpstr>Solution-Focused Counseling in Schools</vt:lpstr>
      <vt:lpstr>Key Assumptions of Solution-Focused Counseling in Schools</vt:lpstr>
      <vt:lpstr>Tasks of Solution-Focused Counseling</vt:lpstr>
      <vt:lpstr>Tools for Solution-Focused   Establish Cooperative, Change Focused Relationships </vt:lpstr>
      <vt:lpstr>Tools for Solution-Focused   Clarify the Problem and Related Details </vt:lpstr>
      <vt:lpstr>Tools for Solution-Focused   Develop Clear and Meaningful Goals  </vt:lpstr>
      <vt:lpstr>Tools for Solution-Focused   Build on Exceptions and Other Resources  </vt:lpstr>
      <vt:lpstr>Tools for Solution-Focused   Change the Doing or Viewing of the Problem </vt:lpstr>
      <vt:lpstr>Tools for Solution-Focused   Evaluate and Empower Progress  </vt:lpstr>
      <vt:lpstr>Positive psychology activities and solution-focused counseling are evidence-based interventions easily transferrable to schools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Your Toolbox with Growth Mindset and Positive Psychology</dc:title>
  <dc:creator>Christina Flanders</dc:creator>
  <cp:lastModifiedBy>Christina Flanders</cp:lastModifiedBy>
  <cp:revision>2</cp:revision>
  <dcterms:modified xsi:type="dcterms:W3CDTF">2017-10-15T11:40:18Z</dcterms:modified>
</cp:coreProperties>
</file>